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  <p:sldMasterId id="2147483661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7" r:id="rId31"/>
    <p:sldId id="288" r:id="rId32"/>
    <p:sldId id="289" r:id="rId33"/>
    <p:sldId id="284" r:id="rId34"/>
    <p:sldId id="285" r:id="rId35"/>
    <p:sldId id="286" r:id="rId36"/>
    <p:sldId id="290" r:id="rId37"/>
    <p:sldId id="291" r:id="rId38"/>
  </p:sldIdLst>
  <p:sldSz cx="12192000" cy="6858000"/>
  <p:notesSz cx="6858000" cy="9144000"/>
  <p:embeddedFontLst>
    <p:embeddedFont>
      <p:font typeface="Fira Sans" panose="020B0503050000020004" pitchFamily="34" charset="0"/>
      <p:regular r:id="rId40"/>
      <p:bold r:id="rId41"/>
      <p:italic r:id="rId42"/>
      <p:boldItalic r:id="rId43"/>
    </p:embeddedFont>
    <p:embeddedFont>
      <p:font typeface="Helvetica Neue" panose="02000503000000020004" pitchFamily="2" charset="0"/>
      <p:regular r:id="rId44"/>
      <p:bold r:id="rId45"/>
      <p:italic r:id="rId46"/>
      <p:boldItalic r:id="rId47"/>
    </p:embeddedFont>
    <p:embeddedFont>
      <p:font typeface="Helvetica Neue Light" panose="02000403000000020004" pitchFamily="2" charset="0"/>
      <p:regular r:id="rId48"/>
      <p:bold r:id="rId49"/>
      <p:italic r:id="rId50"/>
      <p:boldItalic r:id="rId51"/>
    </p:embeddedFont>
    <p:embeddedFont>
      <p:font typeface="Libre Franklin" pitchFamily="2" charset="77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37">
          <p15:clr>
            <a:srgbClr val="A4A3A4"/>
          </p15:clr>
        </p15:guide>
        <p15:guide id="2" pos="191">
          <p15:clr>
            <a:srgbClr val="A4A3A4"/>
          </p15:clr>
        </p15:guide>
        <p15:guide id="3" orient="horz" pos="801">
          <p15:clr>
            <a:srgbClr val="000000"/>
          </p15:clr>
        </p15:guide>
        <p15:guide id="4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>
      <p:cViewPr varScale="1">
        <p:scale>
          <a:sx n="110" d="100"/>
          <a:sy n="110" d="100"/>
        </p:scale>
        <p:origin x="632" y="176"/>
      </p:cViewPr>
      <p:guideLst>
        <p:guide orient="horz" pos="537"/>
        <p:guide pos="191"/>
        <p:guide orient="horz" pos="801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effc1ae0f_0_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7effc1ae0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14bc9f139_5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14bc9f139_5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g814bc9f139_5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14bc9f139_5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14bc9f139_5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814bc9f139_5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14bc9f139_5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14bc9f139_5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814bc9f139_5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effc1ae0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g7effc1ae0f_0_2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effc1ae0f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effc1ae0f_0_4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7effc1ae0f_0_4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effc1ae0f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effc1ae0f_0_2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7effc1ae0f_0_2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effc1ae0f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effc1ae0f_0_4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7effc1ae0f_0_4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814bc9f139_5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814bc9f139_5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814bc9f139_5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14bc9f139_5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814bc9f139_5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814bc9f139_5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14bc9f139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14bc9f139_5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814bc9f139_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14bc9f139_4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814bc9f139_4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814bc9f139_4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effc1ae0f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effc1ae0f_0_3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7effc1ae0f_0_3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14bc9f139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814bc9f139_2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814bc9f139_2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14bc9f139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814bc9f139_2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814bc9f139_2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14bc9f139_5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14bc9f139_5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814bc9f139_5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14bc9f139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14bc9f139_2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814bc9f139_2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effc1ae0f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7effc1ae0f_0_3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7effc1ae0f_0_3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effc1ae0f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effc1ae0f_0_3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7effc1ae0f_0_3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814bc9f139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814bc9f139_2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814bc9f139_2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14bc9f139_5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814bc9f139_5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g814bc9f139_5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14bc9f139_5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14bc9f139_5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814bc9f139_5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14bc9f139_5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14bc9f139_5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814bc9f139_5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814bc9f139_5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814bc9f139_5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814bc9f139_5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814bc9f139_4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814bc9f139_4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0" name="Google Shape;280;g814bc9f139_4_1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814bc9f139_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814bc9f139_2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814bc9f139_2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14bc9f139_2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14bc9f139_2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814bc9f139_2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14bc9f139_5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14bc9f139_5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814bc9f139_5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814bc9f139_5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814bc9f139_5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814bc9f139_5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14bc9f139_5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14bc9f139_5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814bc9f139_5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effc1ae0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effc1ae0f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g7effc1ae0f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14bc9f139_4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14bc9f139_4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g814bc9f139_4_1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effc1ae0f_0_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7effc1ae0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effc1ae0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g7effc1ae0f_0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effc1ae0f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g7effc1ae0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">
  <p:cSld name="Say Hi #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0" y="1350450"/>
            <a:ext cx="12192000" cy="55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are Important">
  <p:cSld name="Points are Importa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/>
          <p:nvPr/>
        </p:nvSpPr>
        <p:spPr>
          <a:xfrm>
            <a:off x="0" y="1052514"/>
            <a:ext cx="121920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226158" y="1625325"/>
            <a:ext cx="3051300" cy="46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2"/>
          </p:nvPr>
        </p:nvSpPr>
        <p:spPr>
          <a:xfrm>
            <a:off x="3744080" y="1625326"/>
            <a:ext cx="8040300" cy="1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3"/>
          </p:nvPr>
        </p:nvSpPr>
        <p:spPr>
          <a:xfrm>
            <a:off x="3744080" y="2971800"/>
            <a:ext cx="8040300" cy="3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ubTitle" idx="4"/>
          </p:nvPr>
        </p:nvSpPr>
        <p:spPr>
          <a:xfrm>
            <a:off x="3744080" y="-14699"/>
            <a:ext cx="80403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1">
  <p:cSld name="TITLE_AND_BODY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L="457200" lvl="0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/>
            </a:lvl1pPr>
            <a:lvl2pPr marL="914400" lvl="1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2pPr>
            <a:lvl3pPr marL="1371600" lvl="2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3pPr>
            <a:lvl4pPr marL="1828800" lvl="3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5pPr>
            <a:lvl6pPr marL="2743200" lvl="5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5967907" y="6505277"/>
            <a:ext cx="2472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y Hi #2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4187686" y="1060704"/>
            <a:ext cx="6480313" cy="24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"/>
              <a:buNone/>
              <a:defRPr sz="60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187686" y="3602038"/>
            <a:ext cx="6480314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y Hi #3">
  <p:cSld name="Say Hi #3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4187686" y="1075334"/>
            <a:ext cx="6480313" cy="360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"/>
              <a:buNone/>
              <a:defRPr sz="60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">
  <p:cSld name="Image needs backup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1" y="1052513"/>
            <a:ext cx="3463800" cy="5805600"/>
          </a:xfrm>
          <a:prstGeom prst="rect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283029" y="1480458"/>
            <a:ext cx="2876700" cy="4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ubTitle" idx="1"/>
          </p:nvPr>
        </p:nvSpPr>
        <p:spPr>
          <a:xfrm>
            <a:off x="3744079" y="-14699"/>
            <a:ext cx="81612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>
            <a:spLocks noGrp="1"/>
          </p:cNvSpPr>
          <p:nvPr>
            <p:ph type="pic" idx="2"/>
          </p:nvPr>
        </p:nvSpPr>
        <p:spPr>
          <a:xfrm>
            <a:off x="0" y="1052514"/>
            <a:ext cx="12192000" cy="5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3744079" y="-14698"/>
            <a:ext cx="81177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y With Backup">
  <p:cSld name="Say With Backup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/>
          <p:nvPr/>
        </p:nvSpPr>
        <p:spPr>
          <a:xfrm>
            <a:off x="3467100" y="1052513"/>
            <a:ext cx="87249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8"/>
          <p:cNvSpPr/>
          <p:nvPr/>
        </p:nvSpPr>
        <p:spPr>
          <a:xfrm>
            <a:off x="-1" y="3955366"/>
            <a:ext cx="3467100" cy="2902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8"/>
          <p:cNvSpPr>
            <a:spLocks noGrp="1"/>
          </p:cNvSpPr>
          <p:nvPr>
            <p:ph type="pic" idx="2"/>
          </p:nvPr>
        </p:nvSpPr>
        <p:spPr>
          <a:xfrm>
            <a:off x="0" y="1052511"/>
            <a:ext cx="3467100" cy="2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3744081" y="1485902"/>
            <a:ext cx="8152200" cy="50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3"/>
          </p:nvPr>
        </p:nvSpPr>
        <p:spPr>
          <a:xfrm>
            <a:off x="182562" y="4058129"/>
            <a:ext cx="30933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4"/>
          </p:nvPr>
        </p:nvSpPr>
        <p:spPr>
          <a:xfrm>
            <a:off x="182562" y="4914900"/>
            <a:ext cx="3093300" cy="16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ubTitle" idx="5"/>
          </p:nvPr>
        </p:nvSpPr>
        <p:spPr>
          <a:xfrm>
            <a:off x="3744079" y="-14699"/>
            <a:ext cx="81522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Context">
  <p:cSld name="Image Con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>
            <a:spLocks noGrp="1"/>
          </p:cNvSpPr>
          <p:nvPr>
            <p:ph type="pic" idx="2"/>
          </p:nvPr>
        </p:nvSpPr>
        <p:spPr>
          <a:xfrm>
            <a:off x="3467101" y="1052513"/>
            <a:ext cx="8724900" cy="5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9"/>
          <p:cNvSpPr/>
          <p:nvPr/>
        </p:nvSpPr>
        <p:spPr>
          <a:xfrm>
            <a:off x="1" y="1059767"/>
            <a:ext cx="3467100" cy="5798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3"/>
          </p:nvPr>
        </p:nvSpPr>
        <p:spPr>
          <a:xfrm>
            <a:off x="182660" y="1200150"/>
            <a:ext cx="3065700" cy="2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4"/>
          </p:nvPr>
        </p:nvSpPr>
        <p:spPr>
          <a:xfrm>
            <a:off x="182562" y="4058129"/>
            <a:ext cx="30933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5"/>
          </p:nvPr>
        </p:nvSpPr>
        <p:spPr>
          <a:xfrm>
            <a:off x="182562" y="4914900"/>
            <a:ext cx="3093300" cy="16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in Graphic">
  <p:cSld name="Content in Graphic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/>
          <p:nvPr/>
        </p:nvSpPr>
        <p:spPr>
          <a:xfrm>
            <a:off x="0" y="1052513"/>
            <a:ext cx="34671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0"/>
          <p:cNvSpPr/>
          <p:nvPr/>
        </p:nvSpPr>
        <p:spPr>
          <a:xfrm>
            <a:off x="3457302" y="5162550"/>
            <a:ext cx="8734800" cy="1695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0"/>
          <p:cNvSpPr>
            <a:spLocks noGrp="1"/>
          </p:cNvSpPr>
          <p:nvPr>
            <p:ph type="pic" idx="2"/>
          </p:nvPr>
        </p:nvSpPr>
        <p:spPr>
          <a:xfrm>
            <a:off x="3467100" y="1052513"/>
            <a:ext cx="87249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639862" y="5352585"/>
            <a:ext cx="8369700" cy="13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3"/>
          </p:nvPr>
        </p:nvSpPr>
        <p:spPr>
          <a:xfrm>
            <a:off x="3744079" y="-14699"/>
            <a:ext cx="81546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4"/>
          </p:nvPr>
        </p:nvSpPr>
        <p:spPr>
          <a:xfrm>
            <a:off x="182562" y="4058129"/>
            <a:ext cx="3076800" cy="24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5"/>
          </p:nvPr>
        </p:nvSpPr>
        <p:spPr>
          <a:xfrm>
            <a:off x="182660" y="1200150"/>
            <a:ext cx="3065700" cy="2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7F7F7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and Loud">
  <p:cSld name="Big and Loud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/>
          <p:nvPr/>
        </p:nvSpPr>
        <p:spPr>
          <a:xfrm>
            <a:off x="0" y="1052513"/>
            <a:ext cx="12192000" cy="580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744080" y="1424354"/>
            <a:ext cx="8028900" cy="4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A467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54A467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1"/>
            <a:ext cx="12192000" cy="1335087"/>
          </a:xfrm>
          <a:prstGeom prst="rect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737" y="266600"/>
            <a:ext cx="1793385" cy="7362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074">
          <p15:clr>
            <a:srgbClr val="EA4335"/>
          </p15:clr>
        </p15:guide>
        <p15:guide id="2" orient="horz" pos="400">
          <p15:clr>
            <a:srgbClr val="EA4335"/>
          </p15:clr>
        </p15:guide>
        <p15:guide id="3" orient="horz" pos="168">
          <p15:clr>
            <a:srgbClr val="EA4335"/>
          </p15:clr>
        </p15:guide>
        <p15:guide id="4" orient="horz" pos="632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3470275" y="-16279"/>
            <a:ext cx="8721600" cy="1080000"/>
          </a:xfrm>
          <a:prstGeom prst="rect">
            <a:avLst/>
          </a:prstGeom>
          <a:solidFill>
            <a:srgbClr val="54A46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7713" y="155602"/>
            <a:ext cx="1793424" cy="7362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074">
          <p15:clr>
            <a:srgbClr val="F26B43"/>
          </p15:clr>
        </p15:guide>
        <p15:guide id="2" orient="horz" pos="3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4187686" y="3602038"/>
            <a:ext cx="6480314" cy="10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Your Own ITDP PowerPoint Template</a:t>
            </a:r>
            <a:endParaRPr/>
          </a:p>
        </p:txBody>
      </p:sp>
      <p:pic>
        <p:nvPicPr>
          <p:cNvPr id="77" name="Google Shape;77;p15" descr="IMG_6569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14" r="868" b="793"/>
          <a:stretch/>
        </p:blipFill>
        <p:spPr>
          <a:xfrm>
            <a:off x="0" y="1202575"/>
            <a:ext cx="12192000" cy="57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3665675" y="126425"/>
            <a:ext cx="85263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Transforming streets with TU</a:t>
            </a:r>
            <a:endParaRPr sz="3600" b="1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Case studies from Chennai, Pune and Ranchi in India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4" descr="90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555" y="-903104"/>
            <a:ext cx="12290778" cy="819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5"/>
          <p:cNvPicPr preferRelativeResize="0"/>
          <p:nvPr/>
        </p:nvPicPr>
        <p:blipFill rotWithShape="1">
          <a:blip r:embed="rId3">
            <a:alphaModFix amt="85000"/>
          </a:blip>
          <a:srcRect t="56636" r="4370"/>
          <a:stretch/>
        </p:blipFill>
        <p:spPr>
          <a:xfrm>
            <a:off x="0" y="3769034"/>
            <a:ext cx="12192000" cy="310964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3505875" y="1175100"/>
            <a:ext cx="8458200" cy="450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2. Building support from </a:t>
            </a:r>
            <a:endParaRPr sz="44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 Traffic Police </a:t>
            </a:r>
            <a:endParaRPr sz="4400"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Transforming streets with TU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body" idx="1"/>
          </p:nvPr>
        </p:nvSpPr>
        <p:spPr>
          <a:xfrm>
            <a:off x="3744080" y="1424354"/>
            <a:ext cx="8028900" cy="4976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body" idx="1"/>
          </p:nvPr>
        </p:nvSpPr>
        <p:spPr>
          <a:xfrm>
            <a:off x="3744080" y="1424354"/>
            <a:ext cx="8028900" cy="4976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 l="9831" r="5415"/>
          <a:stretch/>
        </p:blipFill>
        <p:spPr>
          <a:xfrm>
            <a:off x="-24" y="-14825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 rotWithShape="1">
          <a:blip r:embed="rId3">
            <a:alphaModFix/>
          </a:blip>
          <a:srcRect l="9" t="1509" r="4314" b="16891"/>
          <a:stretch/>
        </p:blipFill>
        <p:spPr>
          <a:xfrm>
            <a:off x="0" y="-74699"/>
            <a:ext cx="12192003" cy="6932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1911750" y="6324825"/>
            <a:ext cx="100134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Photo</a:t>
            </a:r>
            <a:r>
              <a:rPr lang="en-US" i="1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: Citizens experiencing the space during a trial run of the project (2016)</a:t>
            </a:r>
            <a:endParaRPr sz="1400" b="0" i="1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200"/>
          </a:xfrm>
          <a:prstGeom prst="rect">
            <a:avLst/>
          </a:prstGeom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 rotWithShape="1">
          <a:blip r:embed="rId3">
            <a:alphaModFix/>
          </a:blip>
          <a:srcRect l="9" t="11156" r="9" b="4198"/>
          <a:stretch/>
        </p:blipFill>
        <p:spPr>
          <a:xfrm>
            <a:off x="0" y="0"/>
            <a:ext cx="12191996" cy="685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1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200"/>
          </a:xfrm>
          <a:prstGeom prst="rect">
            <a:avLst/>
          </a:prstGeom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2"/>
          <p:cNvPicPr preferRelativeResize="0"/>
          <p:nvPr/>
        </p:nvPicPr>
        <p:blipFill rotWithShape="1">
          <a:blip r:embed="rId3">
            <a:alphaModFix/>
          </a:blip>
          <a:srcRect b="24998"/>
          <a:stretch/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3"/>
          <p:cNvPicPr preferRelativeResize="0"/>
          <p:nvPr/>
        </p:nvPicPr>
        <p:blipFill rotWithShape="1">
          <a:blip r:embed="rId3">
            <a:alphaModFix/>
          </a:blip>
          <a:srcRect t="13979" r="4580" b="4507"/>
          <a:stretch/>
        </p:blipFill>
        <p:spPr>
          <a:xfrm>
            <a:off x="0" y="-66975"/>
            <a:ext cx="12192000" cy="692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744080" y="1424354"/>
            <a:ext cx="8028900" cy="4976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4"/>
          <p:cNvPicPr preferRelativeResize="0"/>
          <p:nvPr/>
        </p:nvPicPr>
        <p:blipFill rotWithShape="1">
          <a:blip r:embed="rId3">
            <a:alphaModFix amt="85000"/>
          </a:blip>
          <a:srcRect t="56636" r="4370"/>
          <a:stretch/>
        </p:blipFill>
        <p:spPr>
          <a:xfrm>
            <a:off x="0" y="3769034"/>
            <a:ext cx="12192000" cy="310964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>
            <a:spLocks noGrp="1"/>
          </p:cNvSpPr>
          <p:nvPr>
            <p:ph type="body" idx="1"/>
          </p:nvPr>
        </p:nvSpPr>
        <p:spPr>
          <a:xfrm>
            <a:off x="3505875" y="1175100"/>
            <a:ext cx="8458200" cy="450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3. Creating Safe Neighbourhood </a:t>
            </a:r>
            <a:endParaRPr sz="44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 Streets </a:t>
            </a:r>
            <a:endParaRPr sz="44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 </a:t>
            </a:r>
            <a:endParaRPr sz="4400"/>
          </a:p>
        </p:txBody>
      </p:sp>
      <p:sp>
        <p:nvSpPr>
          <p:cNvPr id="226" name="Google Shape;226;p34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Transforming streets with TU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5"/>
          <p:cNvPicPr preferRelativeResize="0"/>
          <p:nvPr/>
        </p:nvPicPr>
        <p:blipFill rotWithShape="1">
          <a:blip r:embed="rId3">
            <a:alphaModFix/>
          </a:blip>
          <a:srcRect r="9584" b="24681"/>
          <a:stretch/>
        </p:blipFill>
        <p:spPr>
          <a:xfrm>
            <a:off x="0" y="0"/>
            <a:ext cx="1234597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6"/>
          <p:cNvPicPr preferRelativeResize="0"/>
          <p:nvPr/>
        </p:nvPicPr>
        <p:blipFill rotWithShape="1">
          <a:blip r:embed="rId3">
            <a:alphaModFix/>
          </a:blip>
          <a:srcRect l="8096" t="20886" b="8432"/>
          <a:stretch/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7"/>
          <p:cNvPicPr preferRelativeResize="0"/>
          <p:nvPr/>
        </p:nvPicPr>
        <p:blipFill rotWithShape="1">
          <a:blip r:embed="rId3">
            <a:alphaModFix/>
          </a:blip>
          <a:srcRect t="19304" b="5699"/>
          <a:stretch/>
        </p:blipFill>
        <p:spPr>
          <a:xfrm>
            <a:off x="0" y="1"/>
            <a:ext cx="1219200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00" cy="1518000"/>
          </a:xfrm>
          <a:prstGeom prst="rect">
            <a:avLst/>
          </a:prstGeom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00" cy="4420200"/>
          </a:xfrm>
          <a:prstGeom prst="rect">
            <a:avLst/>
          </a:prstGeom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l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38"/>
          <p:cNvPicPr preferRelativeResize="0"/>
          <p:nvPr/>
        </p:nvPicPr>
        <p:blipFill rotWithShape="1">
          <a:blip r:embed="rId3">
            <a:alphaModFix/>
          </a:blip>
          <a:srcRect t="10539" b="11390"/>
          <a:stretch/>
        </p:blipFill>
        <p:spPr>
          <a:xfrm>
            <a:off x="0" y="0"/>
            <a:ext cx="12192000" cy="713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9"/>
          <p:cNvPicPr preferRelativeResize="0"/>
          <p:nvPr/>
        </p:nvPicPr>
        <p:blipFill rotWithShape="1">
          <a:blip r:embed="rId3">
            <a:alphaModFix/>
          </a:blip>
          <a:srcRect r="2190" b="1166"/>
          <a:stretch/>
        </p:blipFill>
        <p:spPr>
          <a:xfrm>
            <a:off x="0" y="0"/>
            <a:ext cx="12132326" cy="692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0"/>
          <p:cNvPicPr preferRelativeResize="0"/>
          <p:nvPr/>
        </p:nvPicPr>
        <p:blipFill rotWithShape="1">
          <a:blip r:embed="rId3">
            <a:alphaModFix/>
          </a:blip>
          <a:srcRect t="6228" b="9603"/>
          <a:stretch/>
        </p:blipFill>
        <p:spPr>
          <a:xfrm>
            <a:off x="0" y="0"/>
            <a:ext cx="1222146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1"/>
          <p:cNvPicPr preferRelativeResize="0"/>
          <p:nvPr/>
        </p:nvPicPr>
        <p:blipFill rotWithShape="1">
          <a:blip r:embed="rId3">
            <a:alphaModFix/>
          </a:blip>
          <a:srcRect t="16874" r="9584"/>
          <a:stretch/>
        </p:blipFill>
        <p:spPr>
          <a:xfrm>
            <a:off x="0" y="0"/>
            <a:ext cx="12191999" cy="7474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2"/>
          <p:cNvPicPr preferRelativeResize="0"/>
          <p:nvPr/>
        </p:nvPicPr>
        <p:blipFill rotWithShape="1">
          <a:blip r:embed="rId3">
            <a:alphaModFix/>
          </a:blip>
          <a:srcRect t="7676" r="15361" b="7685"/>
          <a:stretch/>
        </p:blipFill>
        <p:spPr>
          <a:xfrm>
            <a:off x="0" y="0"/>
            <a:ext cx="12192000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6"/>
          <p:cNvPicPr preferRelativeResize="0"/>
          <p:nvPr/>
        </p:nvPicPr>
        <p:blipFill rotWithShape="1">
          <a:blip r:embed="rId3">
            <a:alphaModFix amt="85000"/>
          </a:blip>
          <a:srcRect t="56636" r="4370"/>
          <a:stretch/>
        </p:blipFill>
        <p:spPr>
          <a:xfrm>
            <a:off x="0" y="3769034"/>
            <a:ext cx="12192000" cy="310964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6"/>
          <p:cNvSpPr txBox="1">
            <a:spLocks noGrp="1"/>
          </p:cNvSpPr>
          <p:nvPr>
            <p:ph type="body" idx="1"/>
          </p:nvPr>
        </p:nvSpPr>
        <p:spPr>
          <a:xfrm>
            <a:off x="3505875" y="1175100"/>
            <a:ext cx="8458200" cy="450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4. Using TUs to build </a:t>
            </a:r>
            <a:endParaRPr sz="44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 momentum for long term </a:t>
            </a:r>
            <a:endParaRPr sz="4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 change</a:t>
            </a:r>
            <a:endParaRPr sz="4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/>
          </a:p>
        </p:txBody>
      </p:sp>
      <p:sp>
        <p:nvSpPr>
          <p:cNvPr id="304" name="Google Shape;304;p46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Transforming streets with TU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744080" y="1424354"/>
            <a:ext cx="8028900" cy="4976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l="9831" r="5415"/>
          <a:stretch/>
        </p:blipFill>
        <p:spPr>
          <a:xfrm>
            <a:off x="-24" y="-14825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7"/>
          <p:cNvPicPr preferRelativeResize="0"/>
          <p:nvPr/>
        </p:nvPicPr>
        <p:blipFill rotWithShape="1">
          <a:blip r:embed="rId3">
            <a:alphaModFix/>
          </a:blip>
          <a:srcRect l="20350" r="14212"/>
          <a:stretch/>
        </p:blipFill>
        <p:spPr>
          <a:xfrm>
            <a:off x="0" y="1058875"/>
            <a:ext cx="6071204" cy="577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7"/>
          <p:cNvPicPr preferRelativeResize="0"/>
          <p:nvPr/>
        </p:nvPicPr>
        <p:blipFill rotWithShape="1">
          <a:blip r:embed="rId4">
            <a:alphaModFix/>
          </a:blip>
          <a:srcRect l="9937" r="20911"/>
          <a:stretch/>
        </p:blipFill>
        <p:spPr>
          <a:xfrm>
            <a:off x="6171200" y="1058875"/>
            <a:ext cx="6020801" cy="577157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7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Transforming streets with TU</a:t>
            </a:r>
            <a:endParaRPr sz="3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8"/>
          <p:cNvPicPr preferRelativeResize="0"/>
          <p:nvPr/>
        </p:nvPicPr>
        <p:blipFill rotWithShape="1">
          <a:blip r:embed="rId3">
            <a:alphaModFix/>
          </a:blip>
          <a:srcRect t="15474" b="151"/>
          <a:stretch/>
        </p:blipFill>
        <p:spPr>
          <a:xfrm>
            <a:off x="0" y="-1"/>
            <a:ext cx="1219200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3"/>
          <p:cNvPicPr preferRelativeResize="0"/>
          <p:nvPr/>
        </p:nvPicPr>
        <p:blipFill rotWithShape="1">
          <a:blip r:embed="rId3">
            <a:alphaModFix amt="85000"/>
          </a:blip>
          <a:srcRect t="56636" r="4370"/>
          <a:stretch/>
        </p:blipFill>
        <p:spPr>
          <a:xfrm>
            <a:off x="0" y="3769034"/>
            <a:ext cx="12192000" cy="310964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3"/>
          <p:cNvSpPr txBox="1">
            <a:spLocks noGrp="1"/>
          </p:cNvSpPr>
          <p:nvPr>
            <p:ph type="body" idx="1"/>
          </p:nvPr>
        </p:nvSpPr>
        <p:spPr>
          <a:xfrm>
            <a:off x="3505875" y="1175100"/>
            <a:ext cx="8458200" cy="450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5. Reimagining streets as public </a:t>
            </a:r>
            <a:endParaRPr sz="4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    spaces — Car-free Sundays</a:t>
            </a:r>
            <a:endParaRPr sz="4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</p:txBody>
      </p:sp>
      <p:sp>
        <p:nvSpPr>
          <p:cNvPr id="284" name="Google Shape;284;p43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Transforming streets with TU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1270000"/>
            <a:ext cx="12192003" cy="812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9024"/>
            <a:ext cx="12191999" cy="684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9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Transforming streets with TU</a:t>
            </a:r>
            <a:endParaRPr sz="3600"/>
          </a:p>
        </p:txBody>
      </p:sp>
      <p:sp>
        <p:nvSpPr>
          <p:cNvPr id="325" name="Google Shape;325;p49"/>
          <p:cNvSpPr txBox="1"/>
          <p:nvPr/>
        </p:nvSpPr>
        <p:spPr>
          <a:xfrm>
            <a:off x="4662950" y="1544550"/>
            <a:ext cx="6519300" cy="4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F6E73"/>
                </a:solidFill>
                <a:latin typeface="Fira Sans"/>
                <a:ea typeface="Fira Sans"/>
                <a:cs typeface="Fira Sans"/>
                <a:sym typeface="Fira Sans"/>
              </a:rPr>
              <a:t>The process of transformation:</a:t>
            </a:r>
            <a:endParaRPr sz="2400">
              <a:solidFill>
                <a:srgbClr val="6F6E7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6F6E7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6E73"/>
              </a:buClr>
              <a:buSzPts val="2400"/>
              <a:buFont typeface="Fira Sans"/>
              <a:buChar char="•"/>
            </a:pPr>
            <a:r>
              <a:rPr lang="en-US" sz="2400">
                <a:solidFill>
                  <a:srgbClr val="6F6E73"/>
                </a:solidFill>
                <a:latin typeface="Fira Sans"/>
                <a:ea typeface="Fira Sans"/>
                <a:cs typeface="Fira Sans"/>
                <a:sym typeface="Fira Sans"/>
              </a:rPr>
              <a:t>Identifying the site</a:t>
            </a:r>
            <a:endParaRPr sz="2400">
              <a:solidFill>
                <a:srgbClr val="6F6E7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6E73"/>
              </a:buClr>
              <a:buSzPts val="2400"/>
              <a:buFont typeface="Fira Sans"/>
              <a:buChar char="•"/>
            </a:pPr>
            <a:r>
              <a:rPr lang="en-US" sz="2400">
                <a:solidFill>
                  <a:srgbClr val="6F6E73"/>
                </a:solidFill>
                <a:latin typeface="Fira Sans"/>
                <a:ea typeface="Fira Sans"/>
                <a:cs typeface="Fira Sans"/>
                <a:sym typeface="Fira Sans"/>
              </a:rPr>
              <a:t>Engaging and building support with all stakeholders</a:t>
            </a:r>
            <a:endParaRPr sz="2400">
              <a:solidFill>
                <a:srgbClr val="6F6E7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6E73"/>
              </a:buClr>
              <a:buSzPts val="2400"/>
              <a:buFont typeface="Fira Sans"/>
              <a:buChar char="•"/>
            </a:pPr>
            <a:r>
              <a:rPr lang="en-US" sz="2400">
                <a:solidFill>
                  <a:srgbClr val="6F6E73"/>
                </a:solidFill>
                <a:latin typeface="Fira Sans"/>
                <a:ea typeface="Fira Sans"/>
                <a:cs typeface="Fira Sans"/>
                <a:sym typeface="Fira Sans"/>
              </a:rPr>
              <a:t>Pre-intervention analysis</a:t>
            </a:r>
            <a:endParaRPr sz="2400">
              <a:solidFill>
                <a:srgbClr val="6F6E7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6E73"/>
              </a:buClr>
              <a:buSzPts val="2400"/>
              <a:buFont typeface="Fira Sans"/>
              <a:buChar char="•"/>
            </a:pPr>
            <a:r>
              <a:rPr lang="en-US" sz="2400">
                <a:solidFill>
                  <a:srgbClr val="6F6E73"/>
                </a:solidFill>
                <a:latin typeface="Fira Sans"/>
                <a:ea typeface="Fira Sans"/>
                <a:cs typeface="Fira Sans"/>
                <a:sym typeface="Fira Sans"/>
              </a:rPr>
              <a:t>Developing design / Envisioning change</a:t>
            </a:r>
            <a:endParaRPr sz="2400">
              <a:solidFill>
                <a:srgbClr val="6F6E7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6E73"/>
              </a:buClr>
              <a:buSzPts val="2400"/>
              <a:buFont typeface="Fira Sans"/>
              <a:buChar char="•"/>
            </a:pPr>
            <a:r>
              <a:rPr lang="en-US" sz="2400">
                <a:solidFill>
                  <a:srgbClr val="6F6E73"/>
                </a:solidFill>
                <a:latin typeface="Fira Sans"/>
                <a:ea typeface="Fira Sans"/>
                <a:cs typeface="Fira Sans"/>
                <a:sym typeface="Fira Sans"/>
              </a:rPr>
              <a:t>Preparation of site</a:t>
            </a:r>
            <a:endParaRPr sz="2400">
              <a:solidFill>
                <a:srgbClr val="6F6E7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6E73"/>
              </a:buClr>
              <a:buSzPts val="2400"/>
              <a:buFont typeface="Fira Sans"/>
              <a:buChar char="•"/>
            </a:pPr>
            <a:r>
              <a:rPr lang="en-US" sz="2400">
                <a:solidFill>
                  <a:srgbClr val="6F6E73"/>
                </a:solidFill>
                <a:latin typeface="Fira Sans"/>
                <a:ea typeface="Fira Sans"/>
                <a:cs typeface="Fira Sans"/>
                <a:sym typeface="Fira Sans"/>
              </a:rPr>
              <a:t>Implementation of intervention</a:t>
            </a:r>
            <a:endParaRPr sz="2400">
              <a:solidFill>
                <a:srgbClr val="6F6E7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6E73"/>
              </a:buClr>
              <a:buSzPts val="2400"/>
              <a:buFont typeface="Fira Sans"/>
              <a:buChar char="•"/>
            </a:pPr>
            <a:r>
              <a:rPr lang="en-US" sz="2400">
                <a:solidFill>
                  <a:srgbClr val="6F6E73"/>
                </a:solidFill>
                <a:latin typeface="Fira Sans"/>
                <a:ea typeface="Fira Sans"/>
                <a:cs typeface="Fira Sans"/>
                <a:sym typeface="Fira Sans"/>
              </a:rPr>
              <a:t>Post-intervention analysis</a:t>
            </a:r>
            <a:endParaRPr sz="2400">
              <a:solidFill>
                <a:srgbClr val="6F6E7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6E73"/>
              </a:buClr>
              <a:buSzPts val="2400"/>
              <a:buFont typeface="Fira Sans"/>
              <a:buChar char="•"/>
            </a:pPr>
            <a:r>
              <a:rPr lang="en-US" sz="2400">
                <a:solidFill>
                  <a:srgbClr val="6F6E73"/>
                </a:solidFill>
                <a:latin typeface="Fira Sans"/>
                <a:ea typeface="Fira Sans"/>
                <a:cs typeface="Fira Sans"/>
                <a:sym typeface="Fira Sans"/>
              </a:rPr>
              <a:t>Publicising change</a:t>
            </a:r>
            <a:endParaRPr sz="2400">
              <a:solidFill>
                <a:srgbClr val="6F6E7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6F6E7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6F6E7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26" name="Google Shape;326;p49"/>
          <p:cNvPicPr preferRelativeResize="0"/>
          <p:nvPr/>
        </p:nvPicPr>
        <p:blipFill rotWithShape="1">
          <a:blip r:embed="rId3">
            <a:alphaModFix/>
          </a:blip>
          <a:srcRect b="55943"/>
          <a:stretch/>
        </p:blipFill>
        <p:spPr>
          <a:xfrm rot="-2">
            <a:off x="-47800" y="1059902"/>
            <a:ext cx="4183326" cy="579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0"/>
          <p:cNvPicPr preferRelativeResize="0"/>
          <p:nvPr/>
        </p:nvPicPr>
        <p:blipFill rotWithShape="1">
          <a:blip r:embed="rId3">
            <a:alphaModFix/>
          </a:blip>
          <a:srcRect t="11185" b="9430"/>
          <a:stretch/>
        </p:blipFill>
        <p:spPr>
          <a:xfrm>
            <a:off x="0" y="1060375"/>
            <a:ext cx="12192002" cy="5797622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0"/>
          <p:cNvSpPr>
            <a:spLocks noGrp="1"/>
          </p:cNvSpPr>
          <p:nvPr>
            <p:ph type="pic" idx="2"/>
          </p:nvPr>
        </p:nvSpPr>
        <p:spPr>
          <a:xfrm>
            <a:off x="2001000" y="1996475"/>
            <a:ext cx="3942900" cy="3663300"/>
          </a:xfrm>
          <a:prstGeom prst="rect">
            <a:avLst/>
          </a:prstGeom>
          <a:solidFill>
            <a:srgbClr val="FFFFFF">
              <a:alpha val="72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50"/>
          <p:cNvSpPr txBox="1"/>
          <p:nvPr/>
        </p:nvSpPr>
        <p:spPr>
          <a:xfrm>
            <a:off x="2892333" y="3469813"/>
            <a:ext cx="26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fb.com/itdpindia</a:t>
            </a:r>
            <a:endParaRPr sz="2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5" name="Google Shape;33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7721" y="3465701"/>
            <a:ext cx="454358" cy="45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7721" y="3916614"/>
            <a:ext cx="454358" cy="45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61419" y="4413383"/>
            <a:ext cx="436834" cy="43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55245" y="4909262"/>
            <a:ext cx="436834" cy="43683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0"/>
          <p:cNvSpPr txBox="1"/>
          <p:nvPr/>
        </p:nvSpPr>
        <p:spPr>
          <a:xfrm>
            <a:off x="2899516" y="4890476"/>
            <a:ext cx="219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india@itdp.org</a:t>
            </a:r>
            <a:endParaRPr sz="2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0" name="Google Shape;340;p50"/>
          <p:cNvSpPr txBox="1"/>
          <p:nvPr/>
        </p:nvSpPr>
        <p:spPr>
          <a:xfrm>
            <a:off x="2893949" y="4417539"/>
            <a:ext cx="219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india.itdp.org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50" descr="ITDP 20 year logo_no tag lin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7227" y="2419504"/>
            <a:ext cx="3234339" cy="83621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0"/>
          <p:cNvSpPr txBox="1"/>
          <p:nvPr/>
        </p:nvSpPr>
        <p:spPr>
          <a:xfrm>
            <a:off x="2894352" y="3923029"/>
            <a:ext cx="304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twitter.com/itdpindia</a:t>
            </a:r>
            <a:endParaRPr sz="2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2008900" y="1520750"/>
            <a:ext cx="7024800" cy="91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Is this design even feasible?</a:t>
            </a:r>
            <a:endParaRPr sz="3600"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Transforming streets with TU</a:t>
            </a:r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4130575" y="2825325"/>
            <a:ext cx="7024800" cy="91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Where will the traffic flow?</a:t>
            </a:r>
            <a:endParaRPr sz="3600"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592325" y="4129900"/>
            <a:ext cx="7024800" cy="91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What about parking?</a:t>
            </a:r>
            <a:endParaRPr sz="3600"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2583600" y="5434475"/>
            <a:ext cx="8736300" cy="91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What activities will take place here?</a:t>
            </a:r>
            <a:endParaRPr sz="3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 amt="85000"/>
          </a:blip>
          <a:srcRect t="56636" r="4370"/>
          <a:stretch/>
        </p:blipFill>
        <p:spPr>
          <a:xfrm>
            <a:off x="0" y="3769034"/>
            <a:ext cx="12192000" cy="310964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3505875" y="1271950"/>
            <a:ext cx="8028900" cy="450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Tactical urbanism interventions are quick, temporary, and low-cost projects characterised by a community focus to build support for long term change. </a:t>
            </a:r>
            <a:endParaRPr sz="36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Transforming streets with TU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 amt="85000"/>
          </a:blip>
          <a:srcRect t="56636" r="4370"/>
          <a:stretch/>
        </p:blipFill>
        <p:spPr>
          <a:xfrm>
            <a:off x="0" y="3769034"/>
            <a:ext cx="12192000" cy="310964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3505875" y="1175100"/>
            <a:ext cx="8028900" cy="450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1. Building citizen support </a:t>
            </a:r>
            <a:endParaRPr sz="4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0A7F9"/>
              </a:buClr>
              <a:buSzPts val="4000"/>
              <a:buFont typeface="Arial"/>
              <a:buNone/>
            </a:pPr>
            <a:r>
              <a:rPr lang="en-US" sz="4400"/>
              <a:t>for street transformation</a:t>
            </a:r>
            <a:endParaRPr sz="3600"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2"/>
          </p:nvPr>
        </p:nvSpPr>
        <p:spPr>
          <a:xfrm>
            <a:off x="3744080" y="-14699"/>
            <a:ext cx="8028900" cy="107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Transforming streets with TU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/>
          <p:nvPr/>
        </p:nvSpPr>
        <p:spPr>
          <a:xfrm>
            <a:off x="1039100" y="562325"/>
            <a:ext cx="47919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1"/>
          <p:cNvSpPr/>
          <p:nvPr/>
        </p:nvSpPr>
        <p:spPr>
          <a:xfrm>
            <a:off x="1039100" y="5506750"/>
            <a:ext cx="47919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1"/>
          <p:cNvSpPr/>
          <p:nvPr/>
        </p:nvSpPr>
        <p:spPr>
          <a:xfrm>
            <a:off x="9144000" y="562325"/>
            <a:ext cx="21873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1"/>
          <p:cNvSpPr/>
          <p:nvPr/>
        </p:nvSpPr>
        <p:spPr>
          <a:xfrm>
            <a:off x="9333075" y="5323400"/>
            <a:ext cx="2187300" cy="14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t="17362" b="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1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Before I </a:t>
            </a:r>
            <a:r>
              <a:rPr lang="en-US" sz="3000">
                <a:solidFill>
                  <a:srgbClr val="FFFFFF"/>
                </a:solidFill>
              </a:rPr>
              <a:t>DP Road, Pune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 descr="DSC_7018 (1).JPG"/>
          <p:cNvPicPr preferRelativeResize="0"/>
          <p:nvPr/>
        </p:nvPicPr>
        <p:blipFill rotWithShape="1">
          <a:blip r:embed="rId3">
            <a:alphaModFix/>
          </a:blip>
          <a:srcRect l="13651" t="18929"/>
          <a:stretch/>
        </p:blipFill>
        <p:spPr>
          <a:xfrm>
            <a:off x="-197556" y="-42333"/>
            <a:ext cx="12530665" cy="7822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subTitle" idx="1"/>
          </p:nvPr>
        </p:nvSpPr>
        <p:spPr>
          <a:xfrm>
            <a:off x="3744080" y="-14699"/>
            <a:ext cx="8074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TN MEGA STREETS PROGRAMME</a:t>
            </a:r>
            <a:endParaRPr/>
          </a:p>
        </p:txBody>
      </p:sp>
      <p:grpSp>
        <p:nvGrpSpPr>
          <p:cNvPr id="142" name="Google Shape;142;p23"/>
          <p:cNvGrpSpPr/>
          <p:nvPr/>
        </p:nvGrpSpPr>
        <p:grpSpPr>
          <a:xfrm>
            <a:off x="0" y="-14700"/>
            <a:ext cx="3481200" cy="1067100"/>
            <a:chOff x="0" y="-14698"/>
            <a:chExt cx="3481200" cy="1067100"/>
          </a:xfrm>
        </p:grpSpPr>
        <p:sp>
          <p:nvSpPr>
            <p:cNvPr id="143" name="Google Shape;143;p23"/>
            <p:cNvSpPr/>
            <p:nvPr/>
          </p:nvSpPr>
          <p:spPr>
            <a:xfrm>
              <a:off x="0" y="-14698"/>
              <a:ext cx="3481200" cy="1067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4" name="Google Shape;144;p23" descr="ITDP_PrestigeLogo_Transparent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477" y="259613"/>
              <a:ext cx="1269065" cy="444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6825" y="259600"/>
            <a:ext cx="1963050" cy="6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 descr="CMA Log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51661" y="73339"/>
            <a:ext cx="818777" cy="89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6">
            <a:alphaModFix/>
          </a:blip>
          <a:srcRect t="17137" b="7860"/>
          <a:stretch/>
        </p:blipFill>
        <p:spPr>
          <a:xfrm>
            <a:off x="-475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/>
          <p:nvPr/>
        </p:nvSpPr>
        <p:spPr>
          <a:xfrm>
            <a:off x="0" y="5855625"/>
            <a:ext cx="12192000" cy="1002300"/>
          </a:xfrm>
          <a:prstGeom prst="rect">
            <a:avLst/>
          </a:prstGeom>
          <a:solidFill>
            <a:srgbClr val="000000">
              <a:alpha val="40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3"/>
          </p:nvPr>
        </p:nvSpPr>
        <p:spPr>
          <a:xfrm>
            <a:off x="221550" y="5795750"/>
            <a:ext cx="117489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>
                <a:solidFill>
                  <a:srgbClr val="FFFFFF"/>
                </a:solidFill>
              </a:rPr>
              <a:t>After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0">
                <a:solidFill>
                  <a:srgbClr val="FFFFFF"/>
                </a:solidFill>
              </a:rPr>
              <a:t>|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3000">
                <a:solidFill>
                  <a:srgbClr val="FFFFFF"/>
                </a:solidFill>
              </a:rPr>
              <a:t>DP Road, Pune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ea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dy">
  <a:themeElements>
    <a:clrScheme name="ITDP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4BA0F7"/>
      </a:accent2>
      <a:accent3>
        <a:srgbClr val="EDBC40"/>
      </a:accent3>
      <a:accent4>
        <a:srgbClr val="F381E3"/>
      </a:accent4>
      <a:accent5>
        <a:srgbClr val="FF243F"/>
      </a:accent5>
      <a:accent6>
        <a:srgbClr val="00C100"/>
      </a:accent6>
      <a:hlink>
        <a:srgbClr val="00A800"/>
      </a:hlink>
      <a:folHlink>
        <a:srgbClr val="009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</Words>
  <Application>Microsoft Macintosh PowerPoint</Application>
  <PresentationFormat>Widescreen</PresentationFormat>
  <Paragraphs>78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Calibri</vt:lpstr>
      <vt:lpstr>Arial</vt:lpstr>
      <vt:lpstr>Fira Sans</vt:lpstr>
      <vt:lpstr>Trebuchet MS</vt:lpstr>
      <vt:lpstr>Helvetica Neue Light</vt:lpstr>
      <vt:lpstr>Helvetica Neue</vt:lpstr>
      <vt:lpstr>Libre Franklin</vt:lpstr>
      <vt:lpstr>Head</vt:lpstr>
      <vt:lpstr>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2020-03-11T18:53:18Z</dcterms:modified>
</cp:coreProperties>
</file>