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0"/>
  </p:notesMasterIdLst>
  <p:sldIdLst>
    <p:sldId id="271" r:id="rId2"/>
    <p:sldId id="298" r:id="rId3"/>
    <p:sldId id="297" r:id="rId4"/>
    <p:sldId id="294" r:id="rId5"/>
    <p:sldId id="258" r:id="rId6"/>
    <p:sldId id="264" r:id="rId7"/>
    <p:sldId id="265" r:id="rId8"/>
    <p:sldId id="285" r:id="rId9"/>
    <p:sldId id="276" r:id="rId10"/>
    <p:sldId id="286" r:id="rId11"/>
    <p:sldId id="287" r:id="rId12"/>
    <p:sldId id="273" r:id="rId13"/>
    <p:sldId id="284" r:id="rId14"/>
    <p:sldId id="282" r:id="rId15"/>
    <p:sldId id="283" r:id="rId16"/>
    <p:sldId id="270" r:id="rId17"/>
    <p:sldId id="299" r:id="rId18"/>
    <p:sldId id="266" r:id="rId19"/>
    <p:sldId id="267" r:id="rId20"/>
    <p:sldId id="288" r:id="rId21"/>
    <p:sldId id="289" r:id="rId22"/>
    <p:sldId id="292" r:id="rId23"/>
    <p:sldId id="290" r:id="rId24"/>
    <p:sldId id="293" r:id="rId25"/>
    <p:sldId id="269" r:id="rId26"/>
    <p:sldId id="300" r:id="rId27"/>
    <p:sldId id="301" r:id="rId28"/>
    <p:sldId id="27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0D"/>
    <a:srgbClr val="00A851"/>
    <a:srgbClr val="28CC78"/>
    <a:srgbClr val="E9EAEE"/>
    <a:srgbClr val="F9FF05"/>
    <a:srgbClr val="FF7F02"/>
    <a:srgbClr val="D9D9D9"/>
    <a:srgbClr val="FFCC66"/>
    <a:srgbClr val="B6E0C3"/>
    <a:srgbClr val="CF2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4"/>
    <p:restoredTop sz="96197" autoAdjust="0"/>
  </p:normalViewPr>
  <p:slideViewPr>
    <p:cSldViewPr snapToGrid="0" snapToObjects="1">
      <p:cViewPr varScale="1">
        <p:scale>
          <a:sx n="115" d="100"/>
          <a:sy n="115" d="100"/>
        </p:scale>
        <p:origin x="1744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2D796-7BDA-3949-BF72-ABD2B849407E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6DFAC-177F-104F-81FB-E31D486B6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2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6DFAC-177F-104F-81FB-E31D486B6F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2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tab3n e7na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kolena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3la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deraya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bel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sowar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dy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benwagh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el wake3 dh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kol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youm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ヒラギノ角ゴ Pro W3" charset="-128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-128"/>
              <a:cs typeface="+mj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Traffic congestion and how its affecting us: za7met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mrour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wel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khathafa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mororeya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el 3alya ba2et ta2asr 3alina be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shakl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fa3al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1)Longer Trip times </a:t>
            </a:r>
            <a:r>
              <a:rPr lang="ar-AE" sz="1200" b="0" i="0" u="sng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إختناق السير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 </a:t>
            </a:r>
            <a:r>
              <a:rPr lang="ar-AE" sz="1200" b="0" i="0" u="sng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ساعة الذروة</a:t>
            </a:r>
            <a:r>
              <a:rPr lang="en-US" sz="1200" b="0" i="0" u="sng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 wa2t el re7la </a:t>
            </a:r>
            <a:r>
              <a:rPr lang="en-US" sz="1200" b="0" i="0" u="sng" kern="1200" dirty="0" err="1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ketr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-128"/>
              <a:cs typeface="+mj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2)Not enough time to do many activities </a:t>
            </a:r>
            <a:r>
              <a:rPr lang="ar-AE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أنشطة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per day (Chart on how much people spend in  traffic/day)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3)Pollution (Cairo levels of pollutions;  if it exceeds WHO guidelines; if people are dying because of that every year)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4)Tiring; accordingly affects our productivity not working efficiently </a:t>
            </a:r>
            <a:r>
              <a:rPr lang="ar-AE" sz="1200" kern="1200" dirty="0">
                <a:solidFill>
                  <a:schemeClr val="tx1"/>
                </a:solidFill>
                <a:effectLst/>
                <a:latin typeface="+mn-lt"/>
                <a:ea typeface="ヒラギノ角ゴ Pro W3" charset="-128"/>
                <a:cs typeface="+mj-cs"/>
              </a:rPr>
              <a:t>يؤثر على الإنتاجية بشكل فعال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-128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290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Rapid Transit</a:t>
            </a:r>
            <a:r>
              <a:rPr lang="en-US" baseline="0" dirty="0"/>
              <a:t> to Resident Ratio</a:t>
            </a:r>
            <a:endParaRPr lang="en-US" dirty="0"/>
          </a:p>
          <a:p>
            <a:endParaRPr lang="en-US" dirty="0"/>
          </a:p>
          <a:p>
            <a:r>
              <a:rPr lang="en-US" dirty="0"/>
              <a:t>Alignment of existing CTA &amp; paratransit routes</a:t>
            </a:r>
          </a:p>
          <a:p>
            <a:r>
              <a:rPr lang="en-US" dirty="0"/>
              <a:t>Public transport passenger volumes (where counts are available)</a:t>
            </a:r>
          </a:p>
          <a:p>
            <a:r>
              <a:rPr lang="en-US" dirty="0"/>
              <a:t>Integration with existing and planned metro corridors</a:t>
            </a:r>
          </a:p>
          <a:p>
            <a:r>
              <a:rPr lang="en-US" dirty="0"/>
              <a:t>Available street right-of-way</a:t>
            </a:r>
          </a:p>
          <a:p>
            <a:r>
              <a:rPr lang="en-US" dirty="0"/>
              <a:t>Links to development areas (e.g., New Capital)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Bus Operational Plan in NCC and BRT in 6</a:t>
            </a:r>
            <a:r>
              <a:rPr lang="en-US" baseline="30000" dirty="0"/>
              <a:t>th</a:t>
            </a:r>
            <a:r>
              <a:rPr lang="en-US" dirty="0"/>
              <a:t> of Oct.</a:t>
            </a:r>
            <a:r>
              <a:rPr lang="en-US" baseline="0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6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two steps </a:t>
            </a:r>
            <a:r>
              <a:rPr lang="en-US" dirty="0" err="1"/>
              <a:t>inconcurrent</a:t>
            </a:r>
            <a:r>
              <a:rPr lang="en-US" baseline="0" dirty="0"/>
              <a:t> </a:t>
            </a:r>
          </a:p>
          <a:p>
            <a:r>
              <a:rPr lang="ar-EG" dirty="0"/>
              <a:t>تقييم الطلب على الركاب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Coding of CTA, minibus, and microbus routes using </a:t>
            </a:r>
            <a:r>
              <a:rPr lang="en-GB" sz="1200" dirty="0" err="1">
                <a:solidFill>
                  <a:schemeClr val="tx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Transcad</a:t>
            </a:r>
            <a:r>
              <a:rPr lang="en-GB" sz="1200" dirty="0">
                <a:solidFill>
                  <a:schemeClr val="tx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&amp; </a:t>
            </a:r>
            <a:r>
              <a:rPr lang="en-GB" sz="1200" dirty="0" err="1">
                <a:solidFill>
                  <a:schemeClr val="tx1"/>
                </a:solidFill>
                <a:latin typeface="Trebuchet MS" panose="020B0603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Emme</a:t>
            </a:r>
            <a:endParaRPr lang="en-US" sz="1200" dirty="0">
              <a:solidFill>
                <a:schemeClr val="tx1"/>
              </a:solidFill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200" dirty="0">
                <a:solidFill>
                  <a:srgbClr val="003399"/>
                </a:solidFill>
              </a:rPr>
              <a:t>- 103 routes surveyed (2018) + </a:t>
            </a:r>
            <a:r>
              <a:rPr lang="en-US" altLang="zh-CN" sz="1200">
                <a:solidFill>
                  <a:srgbClr val="003399"/>
                </a:solidFill>
              </a:rPr>
              <a:t>around</a:t>
            </a:r>
            <a:r>
              <a:rPr lang="en-US" altLang="zh-CN" sz="1200" baseline="0">
                <a:solidFill>
                  <a:srgbClr val="003399"/>
                </a:solidFill>
              </a:rPr>
              <a:t> 87 </a:t>
            </a:r>
            <a:r>
              <a:rPr lang="en-US" altLang="zh-CN" sz="1200" baseline="0" dirty="0">
                <a:solidFill>
                  <a:srgbClr val="003399"/>
                </a:solidFill>
              </a:rPr>
              <a:t>routes (2019)</a:t>
            </a:r>
            <a:endParaRPr lang="en-US" altLang="zh-CN" sz="1200" dirty="0">
              <a:solidFill>
                <a:srgbClr val="003399"/>
              </a:solidFill>
            </a:endParaRPr>
          </a:p>
          <a:p>
            <a:r>
              <a:rPr lang="en-US" altLang="zh-CN" sz="1200" dirty="0">
                <a:solidFill>
                  <a:srgbClr val="003399"/>
                </a:solidFill>
              </a:rPr>
              <a:t>- Routes not surveyed don’t interact with corridor and low frequency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80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collection process that informed the service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656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sym typeface="Arial" charset="0"/>
              </a:rPr>
              <a:t> *Ticket price : 4.5, 6.5, 8.5 EGP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0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97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C2ADB5-E578-9143-8F2B-1814CE3B3E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6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1FFC8C-4841-A640-977E-2C46BB2CE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custGeom>
            <a:avLst/>
            <a:gdLst>
              <a:gd name="connsiteX0" fmla="*/ 2592388 w 9144000"/>
              <a:gd name="connsiteY0" fmla="*/ 0 h 3429000"/>
              <a:gd name="connsiteX1" fmla="*/ 9144000 w 9144000"/>
              <a:gd name="connsiteY1" fmla="*/ 0 h 3429000"/>
              <a:gd name="connsiteX2" fmla="*/ 9144000 w 9144000"/>
              <a:gd name="connsiteY2" fmla="*/ 3429000 h 3429000"/>
              <a:gd name="connsiteX3" fmla="*/ 0 w 9144000"/>
              <a:gd name="connsiteY3" fmla="*/ 3429000 h 3429000"/>
              <a:gd name="connsiteX4" fmla="*/ 0 w 9144000"/>
              <a:gd name="connsiteY4" fmla="*/ 1376363 h 3429000"/>
              <a:gd name="connsiteX5" fmla="*/ 2592388 w 9144000"/>
              <a:gd name="connsiteY5" fmla="*/ 137636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429000">
                <a:moveTo>
                  <a:pt x="2592388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1376363"/>
                </a:lnTo>
                <a:lnTo>
                  <a:pt x="2592388" y="1376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164" y="3789365"/>
            <a:ext cx="5834061" cy="139223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164" y="5196525"/>
            <a:ext cx="5834061" cy="6908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92765-A423-9441-B05D-ECB61CE89AEF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0F55B-C066-8749-A353-F77EAB917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5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2"/>
            <a:ext cx="5834062" cy="792163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92388" y="1376364"/>
            <a:ext cx="6551612" cy="548163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776" y="1736727"/>
            <a:ext cx="1873250" cy="4752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583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30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08BB-BD78-2049-B156-29CF97671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521E0-9198-2D45-A9C1-1DAB7ED86D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1163" y="1736727"/>
            <a:ext cx="5834062" cy="4752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77CCF0-212C-C045-8919-8D67A7CB5C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376364"/>
            <a:ext cx="2592388" cy="54816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19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FBDFB4-A270-544F-A688-CDADC7C8853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FB0F-9F5D-174B-AFD2-9738B1EFC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AC7BE-63A1-B846-8ED0-86F863545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27" y="6048068"/>
            <a:ext cx="428141" cy="428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FEDDA-372D-E847-81A9-80D5EB794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15" y="6043090"/>
            <a:ext cx="428141" cy="43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6F736-BE3E-B944-B838-8F6E1C8075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54" y="6037976"/>
            <a:ext cx="428141" cy="42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537B4-76DA-0B41-8256-AAD6C5D40A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642" y="6048068"/>
            <a:ext cx="428141" cy="428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AF9DA-8AC5-ED4D-B19F-6FA8E3CC2551}"/>
              </a:ext>
            </a:extLst>
          </p:cNvPr>
          <p:cNvSpPr txBox="1"/>
          <p:nvPr userDrawn="1"/>
        </p:nvSpPr>
        <p:spPr>
          <a:xfrm>
            <a:off x="5143499" y="6028037"/>
            <a:ext cx="25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</a:rPr>
              <a:t>itdpafrica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BAE8D2-6B41-B14E-90C9-FB4E8DD711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587" y="437600"/>
            <a:ext cx="2908543" cy="504229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F892ACD-C77C-B545-A800-464DB7232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1163" y="4910892"/>
            <a:ext cx="5834062" cy="36933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90000"/>
              </a:lnSpc>
              <a:buNone/>
              <a:defRPr lang="en-US" sz="200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</a:defRPr>
            </a:lvl4pPr>
            <a:lvl5pPr>
              <a:defRPr lang="en-US">
                <a:solidFill>
                  <a:schemeClr val="tx1"/>
                </a:solidFill>
                <a:latin typeface="+mn-lt"/>
              </a:defRPr>
            </a:lvl5pPr>
          </a:lstStyle>
          <a:p>
            <a:r>
              <a:rPr lang="en-US" sz="2000" dirty="0">
                <a:solidFill>
                  <a:schemeClr val="bg1"/>
                </a:solidFill>
                <a:latin typeface="Fira Sans" panose="020B0503050000020004" pitchFamily="34" charset="0"/>
              </a:rPr>
              <a:t>(Name &amp; email)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C1DF5D-FB88-9044-9670-B7F44D2977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1163" y="3105834"/>
            <a:ext cx="5834062" cy="64633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2791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 - External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3FBDFB4-A270-544F-A688-CDADC7C8853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39663F4-6694-E844-9E1B-42A267A54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51163" y="2833466"/>
            <a:ext cx="5834062" cy="646331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FB0F-9F5D-174B-AFD2-9738B1EFC3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AC7BE-63A1-B846-8ED0-86F8635450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27" y="4760096"/>
            <a:ext cx="428141" cy="428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2FEDDA-372D-E847-81A9-80D5EB7949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9815" y="4755118"/>
            <a:ext cx="428141" cy="433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6F736-BE3E-B944-B838-8F6E1C8075D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54" y="4750004"/>
            <a:ext cx="428141" cy="428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2537B4-76DA-0B41-8256-AAD6C5D40A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642" y="4760096"/>
            <a:ext cx="428141" cy="428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AF9DA-8AC5-ED4D-B19F-6FA8E3CC2551}"/>
              </a:ext>
            </a:extLst>
          </p:cNvPr>
          <p:cNvSpPr txBox="1"/>
          <p:nvPr userDrawn="1"/>
        </p:nvSpPr>
        <p:spPr>
          <a:xfrm>
            <a:off x="5143499" y="4740065"/>
            <a:ext cx="2574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ira Sans" panose="020B0503050000020004" pitchFamily="34" charset="0"/>
              </a:rPr>
              <a:t>itdpafrica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7BAE8D2-6B41-B14E-90C9-FB4E8DD711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98587" y="437600"/>
            <a:ext cx="2908543" cy="504229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F892ACD-C77C-B545-A800-464DB7232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1163" y="3896352"/>
            <a:ext cx="5834062" cy="36933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90000"/>
              </a:lnSpc>
              <a:buNone/>
              <a:defRPr lang="en-US" sz="2000" smtClean="0">
                <a:solidFill>
                  <a:schemeClr val="bg1"/>
                </a:solidFill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</a:defRPr>
            </a:lvl3pPr>
            <a:lvl4pPr>
              <a:defRPr lang="en-US" smtClean="0">
                <a:solidFill>
                  <a:schemeClr val="tx1"/>
                </a:solidFill>
                <a:latin typeface="+mn-lt"/>
              </a:defRPr>
            </a:lvl4pPr>
            <a:lvl5pPr>
              <a:defRPr lang="en-US">
                <a:solidFill>
                  <a:schemeClr val="tx1"/>
                </a:solidFill>
                <a:latin typeface="+mn-lt"/>
              </a:defRPr>
            </a:lvl5pPr>
          </a:lstStyle>
          <a:p>
            <a:r>
              <a:rPr lang="en-US" sz="2000" dirty="0">
                <a:solidFill>
                  <a:schemeClr val="bg1"/>
                </a:solidFill>
                <a:latin typeface="Fira Sans" panose="020B0503050000020004" pitchFamily="34" charset="0"/>
              </a:rPr>
              <a:t>(Name &amp; email)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B0321-5BEF-644B-AE17-FCE74D5D4AAE}"/>
              </a:ext>
            </a:extLst>
          </p:cNvPr>
          <p:cNvSpPr/>
          <p:nvPr userDrawn="1"/>
        </p:nvSpPr>
        <p:spPr>
          <a:xfrm>
            <a:off x="0" y="5532120"/>
            <a:ext cx="9144000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3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tx1">
              <a:alpha val="70000"/>
            </a:schemeClr>
          </a:solidFill>
        </p:spPr>
        <p:txBody>
          <a:bodyPr>
            <a:noAutofit/>
          </a:bodyPr>
          <a:lstStyle>
            <a:lvl1pPr marL="118872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24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9C4C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rgbClr val="009C4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5334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819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870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ternal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1FFC8C-4841-A640-977E-2C46BB2CE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9000"/>
          </a:xfrm>
          <a:custGeom>
            <a:avLst/>
            <a:gdLst>
              <a:gd name="connsiteX0" fmla="*/ 2592388 w 9144000"/>
              <a:gd name="connsiteY0" fmla="*/ 0 h 3429000"/>
              <a:gd name="connsiteX1" fmla="*/ 9144000 w 9144000"/>
              <a:gd name="connsiteY1" fmla="*/ 0 h 3429000"/>
              <a:gd name="connsiteX2" fmla="*/ 9144000 w 9144000"/>
              <a:gd name="connsiteY2" fmla="*/ 3429000 h 3429000"/>
              <a:gd name="connsiteX3" fmla="*/ 0 w 9144000"/>
              <a:gd name="connsiteY3" fmla="*/ 3429000 h 3429000"/>
              <a:gd name="connsiteX4" fmla="*/ 0 w 9144000"/>
              <a:gd name="connsiteY4" fmla="*/ 1376363 h 3429000"/>
              <a:gd name="connsiteX5" fmla="*/ 2592388 w 9144000"/>
              <a:gd name="connsiteY5" fmla="*/ 1376363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0" h="3429000">
                <a:moveTo>
                  <a:pt x="2592388" y="0"/>
                </a:moveTo>
                <a:lnTo>
                  <a:pt x="9144000" y="0"/>
                </a:lnTo>
                <a:lnTo>
                  <a:pt x="9144000" y="3429000"/>
                </a:lnTo>
                <a:lnTo>
                  <a:pt x="0" y="3429000"/>
                </a:lnTo>
                <a:lnTo>
                  <a:pt x="0" y="1376363"/>
                </a:lnTo>
                <a:lnTo>
                  <a:pt x="2592388" y="1376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164" y="3896361"/>
            <a:ext cx="5834061" cy="690881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164" y="4612640"/>
            <a:ext cx="5834061" cy="6908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492765-A423-9441-B05D-ECB61CE89AEF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10F55B-C066-8749-A353-F77EAB917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8587" y="436184"/>
            <a:ext cx="1395217" cy="503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D4BF6A-C280-BD46-9740-A6429C5735F8}"/>
              </a:ext>
            </a:extLst>
          </p:cNvPr>
          <p:cNvSpPr/>
          <p:nvPr userDrawn="1"/>
        </p:nvSpPr>
        <p:spPr>
          <a:xfrm>
            <a:off x="0" y="5532120"/>
            <a:ext cx="9144000" cy="1325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86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528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6" y="1736726"/>
            <a:ext cx="8426450" cy="475297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566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E4A965-9BD6-7C48-AAE7-4B2490B39421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51164" y="1736725"/>
            <a:ext cx="5834061" cy="475297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1A5A54-9337-7E45-B5BA-04EB4C662062}"/>
              </a:ext>
            </a:extLst>
          </p:cNvPr>
          <p:cNvSpPr/>
          <p:nvPr userDrawn="1"/>
        </p:nvSpPr>
        <p:spPr>
          <a:xfrm>
            <a:off x="0" y="1376364"/>
            <a:ext cx="2592388" cy="5481637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59AD9C-4F79-534B-8B4D-D6843C7DB7AD}"/>
              </a:ext>
            </a:extLst>
          </p:cNvPr>
          <p:cNvSpPr/>
          <p:nvPr userDrawn="1"/>
        </p:nvSpPr>
        <p:spPr>
          <a:xfrm>
            <a:off x="2592386" y="4"/>
            <a:ext cx="6551613" cy="1376361"/>
          </a:xfrm>
          <a:prstGeom prst="rect">
            <a:avLst/>
          </a:prstGeom>
          <a:solidFill>
            <a:srgbClr val="23B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648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736726"/>
            <a:ext cx="4156075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36726"/>
            <a:ext cx="4156074" cy="4752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766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3" y="368302"/>
            <a:ext cx="5834062" cy="792161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90689"/>
            <a:ext cx="3868340" cy="814386"/>
          </a:xfrm>
        </p:spPr>
        <p:txBody>
          <a:bodyPr anchor="b"/>
          <a:lstStyle>
            <a:lvl1pPr marL="0" indent="0">
              <a:buNone/>
              <a:defRPr sz="2400" b="0" i="0">
                <a:latin typeface="Fira Sans Medium" panose="020B05030500000200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Fira Sans Medium" panose="020B05030500000200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965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BC9251-4258-4B46-86DC-2D1A31DAEC1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A78DBE2-D1DD-254B-B2BA-47D8CD0FDE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92389" y="2"/>
            <a:ext cx="6551611" cy="1376363"/>
          </a:xfrm>
          <a:solidFill>
            <a:schemeClr val="tx1">
              <a:alpha val="5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4A903A-B7B6-CC40-8ABD-22BDE5DE5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"/>
            <a:ext cx="2592388" cy="1376363"/>
          </a:xfrm>
          <a:solidFill>
            <a:schemeClr val="tx1">
              <a:alpha val="3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89E8096-EDBB-104B-9C94-569EC5B5AA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98587" y="436183"/>
            <a:ext cx="1395216" cy="503998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7066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8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1164" y="368301"/>
            <a:ext cx="5834061" cy="792162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164" y="1736726"/>
            <a:ext cx="5834060" cy="47529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776" y="1736727"/>
            <a:ext cx="1873250" cy="4752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91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E54FD2D-2468-AC41-8EEF-927DE38DAC58}"/>
              </a:ext>
            </a:extLst>
          </p:cNvPr>
          <p:cNvSpPr/>
          <p:nvPr userDrawn="1"/>
        </p:nvSpPr>
        <p:spPr>
          <a:xfrm>
            <a:off x="0" y="1376364"/>
            <a:ext cx="9144000" cy="5481637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6" y="1736727"/>
            <a:ext cx="8426450" cy="4752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189565-DFD9-EF4F-B4C3-98096CF1F025}"/>
              </a:ext>
            </a:extLst>
          </p:cNvPr>
          <p:cNvSpPr/>
          <p:nvPr userDrawn="1"/>
        </p:nvSpPr>
        <p:spPr>
          <a:xfrm>
            <a:off x="0" y="2"/>
            <a:ext cx="2592388" cy="1376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2D01C-B089-494A-B3E1-8026DB98662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98585" y="436183"/>
            <a:ext cx="1395218" cy="5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8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bg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33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1859" userDrawn="1">
          <p15:clr>
            <a:srgbClr val="F26B43"/>
          </p15:clr>
        </p15:guide>
        <p15:guide id="4" pos="5534" userDrawn="1">
          <p15:clr>
            <a:srgbClr val="F26B43"/>
          </p15:clr>
        </p15:guide>
        <p15:guide id="5" orient="horz" pos="1094" userDrawn="1">
          <p15:clr>
            <a:srgbClr val="F26B43"/>
          </p15:clr>
        </p15:guide>
        <p15:guide id="6" orient="horz" userDrawn="1">
          <p15:clr>
            <a:srgbClr val="F26B43"/>
          </p15:clr>
        </p15:guide>
        <p15:guide id="7" pos="226" userDrawn="1">
          <p15:clr>
            <a:srgbClr val="F26B43"/>
          </p15:clr>
        </p15:guide>
        <p15:guide id="8" pos="1406" userDrawn="1">
          <p15:clr>
            <a:srgbClr val="F26B43"/>
          </p15:clr>
        </p15:guide>
        <p15:guide id="9" orient="horz" pos="232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orient="horz" pos="4088" userDrawn="1">
          <p15:clr>
            <a:srgbClr val="F26B43"/>
          </p15:clr>
        </p15:guide>
        <p15:guide id="12" pos="2880" userDrawn="1">
          <p15:clr>
            <a:srgbClr val="F26B43"/>
          </p15:clr>
        </p15:guide>
        <p15:guide id="13" orient="horz" pos="7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BD4D5-C236-DE4A-91BA-6C29353B1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51164" y="4095849"/>
            <a:ext cx="6414905" cy="690881"/>
          </a:xfrm>
        </p:spPr>
        <p:txBody>
          <a:bodyPr>
            <a:noAutofit/>
          </a:bodyPr>
          <a:lstStyle/>
          <a:p>
            <a:r>
              <a:rPr lang="en-US" sz="3600" dirty="0"/>
              <a:t>Cairo BRT Western Corridor </a:t>
            </a:r>
            <a:br>
              <a:rPr lang="en-US" sz="3600" dirty="0"/>
            </a:br>
            <a:r>
              <a:rPr lang="en-US" sz="3600" dirty="0"/>
              <a:t>design</a:t>
            </a:r>
            <a:endParaRPr lang="en-US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F8755-71A9-BD47-8802-3322FA68A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51164" y="4812128"/>
            <a:ext cx="5834061" cy="690880"/>
          </a:xfrm>
        </p:spPr>
        <p:txBody>
          <a:bodyPr>
            <a:normAutofit/>
          </a:bodyPr>
          <a:lstStyle/>
          <a:p>
            <a:r>
              <a:rPr lang="en-US" sz="1800" dirty="0"/>
              <a:t>April 2021</a:t>
            </a:r>
          </a:p>
          <a:p>
            <a:endParaRPr lang="en-US" sz="1800" dirty="0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4FF876-B859-DF43-9CDB-56B92F033B6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56" y="6058057"/>
            <a:ext cx="2504014" cy="440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FD4968-D717-5044-867E-CCAFE7BE1C8B}"/>
              </a:ext>
            </a:extLst>
          </p:cNvPr>
          <p:cNvSpPr txBox="1"/>
          <p:nvPr/>
        </p:nvSpPr>
        <p:spPr>
          <a:xfrm>
            <a:off x="6318606" y="3203362"/>
            <a:ext cx="28664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Fira Sans" panose="020B0503050000020004" pitchFamily="34" charset="0"/>
              </a:rPr>
              <a:t>GUC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364"/>
            <a:ext cx="9144000" cy="3429000"/>
          </a:xfrm>
        </p:spPr>
      </p:pic>
      <p:pic>
        <p:nvPicPr>
          <p:cNvPr id="3074" name="Picture 2" descr="BRT Design Framewor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2" y="5929134"/>
            <a:ext cx="1356881" cy="6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44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816" y="18469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ra Sans"/>
              </a:rPr>
              <a:t>Al Mehwar Al Markazi</a:t>
            </a:r>
            <a:br>
              <a:rPr lang="en-US" dirty="0">
                <a:solidFill>
                  <a:schemeClr val="bg1"/>
                </a:solidFill>
                <a:latin typeface="Fira Sans"/>
              </a:rPr>
            </a:br>
            <a:r>
              <a:rPr lang="en-US" sz="2400" dirty="0">
                <a:solidFill>
                  <a:schemeClr val="bg1"/>
                </a:solidFill>
                <a:latin typeface="Fira Sans"/>
              </a:rPr>
              <a:t>Cross section on stations</a:t>
            </a:r>
            <a:endParaRPr lang="en-US" dirty="0">
              <a:solidFill>
                <a:schemeClr val="bg1"/>
              </a:solidFill>
              <a:latin typeface="Fira San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417638"/>
            <a:ext cx="8659906" cy="312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8" b="54949"/>
          <a:stretch/>
        </p:blipFill>
        <p:spPr bwMode="auto">
          <a:xfrm>
            <a:off x="790165" y="4351981"/>
            <a:ext cx="7563670" cy="25060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ular Callout 5"/>
          <p:cNvSpPr/>
          <p:nvPr/>
        </p:nvSpPr>
        <p:spPr>
          <a:xfrm>
            <a:off x="5436757" y="1216923"/>
            <a:ext cx="3674460" cy="1764449"/>
          </a:xfrm>
          <a:prstGeom prst="wedgeRoundRectCallout">
            <a:avLst>
              <a:gd name="adj1" fmla="val -33785"/>
              <a:gd name="adj2" fmla="val 6394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Design Criteria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Bi-directional with at-grade pedestrian crossing station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Station with 2 platforms per direction on higher demand stations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Uses central median for stations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Eliminates service road on narrow stretches (stations), except on wider sections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816" y="4517801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9.00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1415" y="45273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3.00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8703" y="45273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5537" y="4518273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3.00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03336" y="4512354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8117" y="45273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9.00</a:t>
            </a:r>
          </a:p>
        </p:txBody>
      </p:sp>
    </p:spTree>
    <p:extLst>
      <p:ext uri="{BB962C8B-B14F-4D97-AF65-F5344CB8AC3E}">
        <p14:creationId xmlns:p14="http://schemas.microsoft.com/office/powerpoint/2010/main" val="18351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273" y="19081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ra Sans"/>
              </a:rPr>
              <a:t>Al Mehwar Al Markazi</a:t>
            </a:r>
            <a:br>
              <a:rPr lang="en-US" dirty="0">
                <a:solidFill>
                  <a:schemeClr val="bg1"/>
                </a:solidFill>
                <a:latin typeface="Fira Sans"/>
              </a:rPr>
            </a:br>
            <a:r>
              <a:rPr lang="en-US" sz="2400" dirty="0">
                <a:solidFill>
                  <a:schemeClr val="bg1"/>
                </a:solidFill>
                <a:latin typeface="Fira Sans"/>
              </a:rPr>
              <a:t>Cross section outside stations</a:t>
            </a:r>
            <a:endParaRPr lang="en-US" dirty="0">
              <a:solidFill>
                <a:schemeClr val="bg1"/>
              </a:solidFill>
              <a:latin typeface="Fira Sans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3" y="1417638"/>
            <a:ext cx="8659906" cy="3127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" t="55729" r="1552" b="3138"/>
          <a:stretch/>
        </p:blipFill>
        <p:spPr bwMode="auto">
          <a:xfrm>
            <a:off x="645460" y="4046100"/>
            <a:ext cx="7597254" cy="26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5276787" y="1333818"/>
            <a:ext cx="3660210" cy="845646"/>
          </a:xfrm>
          <a:prstGeom prst="wedgeRoundRectCallout">
            <a:avLst>
              <a:gd name="adj1" fmla="val 7304"/>
              <a:gd name="adj2" fmla="val 104185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Design Criteria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Parking spaces out of the station areas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Median of 5,5 meters is preserved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0750" y="46289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1415" y="46289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3.00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0597" y="46289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9849" y="46289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2.50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33643" y="4628926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3.00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3336" y="4613954"/>
            <a:ext cx="186690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/>
              <a:t>2.00</a:t>
            </a:r>
          </a:p>
        </p:txBody>
      </p:sp>
    </p:spTree>
    <p:extLst>
      <p:ext uri="{BB962C8B-B14F-4D97-AF65-F5344CB8AC3E}">
        <p14:creationId xmlns:p14="http://schemas.microsoft.com/office/powerpoint/2010/main" val="320183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typologies </a:t>
            </a:r>
            <a:endParaRPr lang="ar-EG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214937"/>
              </p:ext>
            </p:extLst>
          </p:nvPr>
        </p:nvGraphicFramePr>
        <p:xfrm>
          <a:off x="434732" y="1515052"/>
          <a:ext cx="8350493" cy="51917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42680">
                  <a:extLst>
                    <a:ext uri="{9D8B030D-6E8A-4147-A177-3AD203B41FA5}">
                      <a16:colId xmlns:a16="http://schemas.microsoft.com/office/drawing/2014/main" val="2640653847"/>
                    </a:ext>
                  </a:extLst>
                </a:gridCol>
                <a:gridCol w="4920914">
                  <a:extLst>
                    <a:ext uri="{9D8B030D-6E8A-4147-A177-3AD203B41FA5}">
                      <a16:colId xmlns:a16="http://schemas.microsoft.com/office/drawing/2014/main" val="1221481355"/>
                    </a:ext>
                  </a:extLst>
                </a:gridCol>
                <a:gridCol w="1386899">
                  <a:extLst>
                    <a:ext uri="{9D8B030D-6E8A-4147-A177-3AD203B41FA5}">
                      <a16:colId xmlns:a16="http://schemas.microsoft.com/office/drawing/2014/main" val="2714723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Number of stations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Station Typology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Station</a:t>
                      </a:r>
                      <a:r>
                        <a:rPr lang="en-US" sz="1400" baseline="0" dirty="0"/>
                        <a:t> Type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949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with Pedestrian Bridge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A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211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7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At-Grade (1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B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756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3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with Pedestrian Bridge (1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C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84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9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with Pedestrian Bridge (1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D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0742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3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with Pedestrian Bridge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E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052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2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At-Grade (1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F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9516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At-Grade (1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F*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06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2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At-Grade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G1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500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At-Grade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G2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478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2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At-Grade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H1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416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At-Grade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H2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7641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Staggered At-Grade (2 platform per direction) 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J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727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1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Bidirectional At-Grade (2 platform per direction)</a:t>
                      </a:r>
                      <a:endParaRPr lang="ar-EG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400" dirty="0"/>
                        <a:t>K</a:t>
                      </a:r>
                      <a:endParaRPr lang="ar-EG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308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5695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E7EDB-1827-F443-86E7-1D4B1DEE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H1: At-grade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99D60-3447-194A-952F-F39AA3956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05582"/>
            <a:ext cx="9144000" cy="134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322" y="6561723"/>
            <a:ext cx="94210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/>
              <a:t>(Type H1)</a:t>
            </a:r>
            <a:endParaRPr lang="ar-EG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77" y="1550990"/>
            <a:ext cx="7214843" cy="29822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26459" y="4541776"/>
            <a:ext cx="10910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Elevation view</a:t>
            </a:r>
            <a:endParaRPr lang="ar-EG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815184" y="6550223"/>
            <a:ext cx="8251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Plan view</a:t>
            </a:r>
            <a:endParaRPr lang="ar-EG" sz="1200" dirty="0"/>
          </a:p>
        </p:txBody>
      </p:sp>
    </p:spTree>
    <p:extLst>
      <p:ext uri="{BB962C8B-B14F-4D97-AF65-F5344CB8AC3E}">
        <p14:creationId xmlns:p14="http://schemas.microsoft.com/office/powerpoint/2010/main" val="406727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At-grade station</a:t>
            </a:r>
            <a:endParaRPr lang="ar-E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47B78-1568-5C49-A948-9EF237E6FD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935" y="3986703"/>
            <a:ext cx="6646127" cy="2899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303" y="1509054"/>
            <a:ext cx="3616035" cy="2083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5" y="1509054"/>
            <a:ext cx="3778105" cy="2083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5087" y="3577322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Station entrance</a:t>
            </a:r>
            <a:endParaRPr lang="ar-EG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153720" y="3577323"/>
            <a:ext cx="1219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Station interior</a:t>
            </a:r>
            <a:endParaRPr lang="ar-EG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895062" y="6464427"/>
            <a:ext cx="981083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Station view</a:t>
            </a:r>
            <a:endParaRPr lang="ar-EG" sz="1200" dirty="0"/>
          </a:p>
        </p:txBody>
      </p:sp>
    </p:spTree>
    <p:extLst>
      <p:ext uri="{BB962C8B-B14F-4D97-AF65-F5344CB8AC3E}">
        <p14:creationId xmlns:p14="http://schemas.microsoft.com/office/powerpoint/2010/main" val="195913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Type D: Pedestrian bridge station</a:t>
            </a:r>
            <a:endParaRPr lang="ar-EG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27B749-AEC6-1A48-BB89-EC30E074E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922" y="1386027"/>
            <a:ext cx="3611303" cy="26915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2FB83E-76F9-AB41-8EE4-92B7ABB8F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78036"/>
            <a:ext cx="9144000" cy="2460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5394" y="4089326"/>
            <a:ext cx="10883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Station render</a:t>
            </a:r>
            <a:endParaRPr lang="ar-EG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98632" y="6561723"/>
            <a:ext cx="8251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Plan view</a:t>
            </a:r>
            <a:endParaRPr lang="ar-EG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47988" y="4088936"/>
            <a:ext cx="10910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sz="1200" dirty="0"/>
              <a:t>Elevation view</a:t>
            </a:r>
            <a:endParaRPr lang="ar-EG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64" y="1386027"/>
            <a:ext cx="4209331" cy="26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9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440109"/>
              </p:ext>
            </p:extLst>
          </p:nvPr>
        </p:nvGraphicFramePr>
        <p:xfrm>
          <a:off x="-1600200" y="-747713"/>
          <a:ext cx="11582401" cy="7210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AutoCAD Drawing" r:id="rId3" imgW="11382480" imgH="5276880" progId="AutoCAD.Drawing.23">
                  <p:embed/>
                </p:oleObj>
              </mc:Choice>
              <mc:Fallback>
                <p:oleObj name="AutoCAD Drawing" r:id="rId3" imgW="11382480" imgH="5276880" progId="AutoCAD.Drawing.23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627" t="26021" r="27998" b="23795"/>
                      <a:stretch>
                        <a:fillRect/>
                      </a:stretch>
                    </p:blipFill>
                    <p:spPr bwMode="auto">
                      <a:xfrm>
                        <a:off x="-1600200" y="-747713"/>
                        <a:ext cx="11582401" cy="7210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Station-bus interface</a:t>
            </a:r>
            <a:endParaRPr lang="ar-EG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1" y="2362200"/>
            <a:ext cx="2209800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High ceiling with partial roof cover over bus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677026" y="4038600"/>
            <a:ext cx="24669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Platform extension </a:t>
            </a:r>
            <a:b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(200 mm) to ensure safe distance between bus and station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5478463" y="2608263"/>
            <a:ext cx="914400" cy="134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4114800" y="4267200"/>
            <a:ext cx="2590800" cy="1219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623889" y="3657600"/>
            <a:ext cx="2119312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Minimal gap for easy boarding </a:t>
            </a:r>
            <a:b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(&lt; 50 mm)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2757489" y="4343401"/>
            <a:ext cx="1295399" cy="99059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8600" y="6096000"/>
            <a:ext cx="3429000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Platform and bus floor</a:t>
            </a:r>
            <a:b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Trebuchet MS"/>
                <a:ea typeface="ヒラギノ角ゴ ProN W3" charset="-128"/>
                <a:cs typeface="Trebuchet MS"/>
                <a:sym typeface="Arial" pitchFamily="34" charset="0"/>
              </a:rPr>
              <a:t>at same level (e.g. 900 mm)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2438400" y="5486400"/>
            <a:ext cx="304801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05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7A9AA-7902-2341-8FF6-CCBF06834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 specifications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25B46B-C718-D845-8CEA-896385125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8" b="19331"/>
          <a:stretch/>
        </p:blipFill>
        <p:spPr>
          <a:xfrm>
            <a:off x="3991628" y="1628049"/>
            <a:ext cx="4904141" cy="2352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976BEC-445D-E044-8B06-07B27646B660}"/>
              </a:ext>
            </a:extLst>
          </p:cNvPr>
          <p:cNvSpPr txBox="1"/>
          <p:nvPr/>
        </p:nvSpPr>
        <p:spPr>
          <a:xfrm>
            <a:off x="4918360" y="3980192"/>
            <a:ext cx="365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503050000020004"/>
              </a:rPr>
              <a:t>Articulated</a:t>
            </a:r>
            <a:r>
              <a:rPr lang="en-US" dirty="0">
                <a:latin typeface="Fira Sans" panose="020B0503050000020004"/>
              </a:rPr>
              <a:t>: 140 passengers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540034" y="1628049"/>
            <a:ext cx="3451594" cy="3643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Fira Sans" panose="020B0503050000020004"/>
              </a:rPr>
              <a:t>Specifications: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Articulated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Length of 18 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Four left doors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Engine emission technology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/>
              </a:rPr>
              <a:t>Euro III or superior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Air Conditioning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/>
              </a:rPr>
              <a:t>High floor</a:t>
            </a:r>
          </a:p>
        </p:txBody>
      </p:sp>
    </p:spTree>
    <p:extLst>
      <p:ext uri="{BB962C8B-B14F-4D97-AF65-F5344CB8AC3E}">
        <p14:creationId xmlns:p14="http://schemas.microsoft.com/office/powerpoint/2010/main" val="3982768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112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18872"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Faisal Street - existing</a:t>
            </a:r>
          </a:p>
        </p:txBody>
      </p:sp>
    </p:spTree>
    <p:extLst>
      <p:ext uri="{BB962C8B-B14F-4D97-AF65-F5344CB8AC3E}">
        <p14:creationId xmlns:p14="http://schemas.microsoft.com/office/powerpoint/2010/main" val="1614290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118872"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Faisal Street - proposed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2642" y="533400"/>
            <a:ext cx="10753699" cy="632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01" y="3433011"/>
            <a:ext cx="4206582" cy="3464861"/>
          </a:xfrm>
          <a:prstGeom prst="rect">
            <a:avLst/>
          </a:prstGeom>
        </p:spPr>
      </p:pic>
      <p:pic>
        <p:nvPicPr>
          <p:cNvPr id="3074" name="Picture 2" descr="Image result for cairo congestio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05" y="96249"/>
            <a:ext cx="4887778" cy="33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cairo congestion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3011"/>
            <a:ext cx="4937701" cy="342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iro congestio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" y="96249"/>
            <a:ext cx="4255650" cy="332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Cairo traffic congestion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716" y="6561221"/>
            <a:ext cx="22619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241449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041" b="17761"/>
          <a:stretch/>
        </p:blipFill>
        <p:spPr>
          <a:xfrm>
            <a:off x="755374" y="3440814"/>
            <a:ext cx="7706067" cy="2898967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074191"/>
              </p:ext>
            </p:extLst>
          </p:nvPr>
        </p:nvGraphicFramePr>
        <p:xfrm>
          <a:off x="755374" y="1446692"/>
          <a:ext cx="7706067" cy="1744760"/>
        </p:xfrm>
        <a:graphic>
          <a:graphicData uri="http://schemas.openxmlformats.org/drawingml/2006/table">
            <a:tbl>
              <a:tblPr/>
              <a:tblGrid>
                <a:gridCol w="1369969">
                  <a:extLst>
                    <a:ext uri="{9D8B030D-6E8A-4147-A177-3AD203B41FA5}">
                      <a16:colId xmlns:a16="http://schemas.microsoft.com/office/drawing/2014/main" val="3326678880"/>
                    </a:ext>
                  </a:extLst>
                </a:gridCol>
                <a:gridCol w="6336098">
                  <a:extLst>
                    <a:ext uri="{9D8B030D-6E8A-4147-A177-3AD203B41FA5}">
                      <a16:colId xmlns:a16="http://schemas.microsoft.com/office/drawing/2014/main" val="2757655543"/>
                    </a:ext>
                  </a:extLst>
                </a:gridCol>
              </a:tblGrid>
              <a:tr h="1860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Bridge/Tunnel</a:t>
                      </a:r>
                    </a:p>
                  </a:txBody>
                  <a:tcPr marL="4735" marR="4735" marT="4735" marB="0" anchor="b">
                    <a:solidFill>
                      <a:srgbClr val="00A54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+mn-lt"/>
                          <a:cs typeface="+mn-cs"/>
                        </a:rPr>
                        <a:t>Activity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b">
                    <a:solidFill>
                      <a:srgbClr val="00A5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1591366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  <a:latin typeface="+mn-lt"/>
                          <a:cs typeface="+mn-cs"/>
                        </a:rPr>
                        <a:t>1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  <a:cs typeface="+mn-cs"/>
                        </a:rPr>
                        <a:t>Bridge to Faisal Metro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  <a:cs typeface="+mn-cs"/>
                        </a:rPr>
                        <a:t> Station and Giza Terminal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3165297973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2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  <a:cs typeface="+mn-cs"/>
                        </a:rPr>
                        <a:t>Bridge from</a:t>
                      </a:r>
                      <a:r>
                        <a:rPr lang="en-US" sz="1400" u="none" strike="noStrike" baseline="0" dirty="0">
                          <a:effectLst/>
                          <a:latin typeface="+mn-lt"/>
                          <a:cs typeface="+mn-cs"/>
                        </a:rPr>
                        <a:t> Mansoureya to Faisal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3897865520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3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Tunnel at Old Fayoum x New Fayoum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1003714312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4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Tunnel at Wahat x Old Fayoum road</a:t>
                      </a: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2134289844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5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Bridge 4 (Wahat x 26</a:t>
                      </a:r>
                      <a:r>
                        <a:rPr lang="en-US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th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 of July)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3577096660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6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  <a:cs typeface="+mn-cs"/>
                        </a:rPr>
                        <a:t>Dolphin Bridge (Mehwar Markazi x 26th of July)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2952674580"/>
                  </a:ext>
                </a:extLst>
              </a:tr>
              <a:tr h="186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+mn-cs"/>
                        </a:rPr>
                        <a:t>7</a:t>
                      </a:r>
                    </a:p>
                  </a:txBody>
                  <a:tcPr marL="4735" marR="4735" marT="473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  <a:cs typeface="+mn-cs"/>
                        </a:rPr>
                        <a:t>Depot Bridge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+mn-cs"/>
                      </a:endParaRPr>
                    </a:p>
                  </a:txBody>
                  <a:tcPr marL="4735" marR="4735" marT="4735" marB="0" anchor="ctr"/>
                </a:tc>
                <a:extLst>
                  <a:ext uri="{0D108BD9-81ED-4DB2-BD59-A6C34878D82A}">
                    <a16:rowId xmlns:a16="http://schemas.microsoft.com/office/drawing/2014/main" val="123775624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19432" y="450132"/>
            <a:ext cx="847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solidFill>
                  <a:srgbClr val="00B050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Fira Sans"/>
              </a:rPr>
              <a:t>BRT bridges and tunnels</a:t>
            </a:r>
            <a:endParaRPr lang="en-US" sz="2400" dirty="0">
              <a:solidFill>
                <a:schemeClr val="bg1"/>
              </a:solidFill>
              <a:latin typeface="Fira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8108" y="3541681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47062" y="4362264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98830" y="4890297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76273" y="5328156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19432" y="5014492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74285" y="4223764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6103" y="5798564"/>
            <a:ext cx="210312" cy="276999"/>
          </a:xfrm>
          <a:prstGeom prst="rect">
            <a:avLst/>
          </a:prstGeom>
          <a:solidFill>
            <a:srgbClr val="00A85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94781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66" y="1899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ra Sans"/>
              </a:rPr>
              <a:t>26</a:t>
            </a:r>
            <a:r>
              <a:rPr lang="en-US" baseline="30000" dirty="0">
                <a:solidFill>
                  <a:schemeClr val="bg1"/>
                </a:solidFill>
                <a:latin typeface="Fira Sans"/>
              </a:rPr>
              <a:t>th</a:t>
            </a:r>
            <a:r>
              <a:rPr lang="en-US" dirty="0">
                <a:solidFill>
                  <a:schemeClr val="bg1"/>
                </a:solidFill>
                <a:latin typeface="Fira Sans"/>
              </a:rPr>
              <a:t> of July Intersection</a:t>
            </a:r>
            <a:br>
              <a:rPr lang="en-US" dirty="0">
                <a:solidFill>
                  <a:schemeClr val="bg1"/>
                </a:solidFill>
                <a:latin typeface="Fira Sans"/>
              </a:rPr>
            </a:br>
            <a:r>
              <a:rPr lang="en-US" sz="2400" dirty="0">
                <a:solidFill>
                  <a:schemeClr val="bg1"/>
                </a:solidFill>
                <a:latin typeface="Fira Sans"/>
              </a:rPr>
              <a:t>Existing</a:t>
            </a:r>
            <a:endParaRPr lang="en-US" dirty="0">
              <a:solidFill>
                <a:schemeClr val="bg1"/>
              </a:solidFill>
              <a:latin typeface="Fira San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73" y="1671350"/>
            <a:ext cx="8565663" cy="4452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210" y="2394449"/>
            <a:ext cx="771625" cy="2748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671" y="1722922"/>
            <a:ext cx="1182053" cy="174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424" y="2260600"/>
            <a:ext cx="104775" cy="1257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14" y="5968579"/>
            <a:ext cx="1247795" cy="155131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5388089" y="3037417"/>
            <a:ext cx="84095" cy="243609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0" name="Down Arrow 19"/>
          <p:cNvSpPr/>
          <p:nvPr/>
        </p:nvSpPr>
        <p:spPr>
          <a:xfrm rot="10800000">
            <a:off x="5670013" y="3000277"/>
            <a:ext cx="84095" cy="243609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1" name="Down Arrow 20"/>
          <p:cNvSpPr/>
          <p:nvPr/>
        </p:nvSpPr>
        <p:spPr>
          <a:xfrm rot="5400000">
            <a:off x="5362980" y="5205583"/>
            <a:ext cx="93828" cy="260380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2" name="Down Arrow 21"/>
          <p:cNvSpPr/>
          <p:nvPr/>
        </p:nvSpPr>
        <p:spPr>
          <a:xfrm rot="16200000">
            <a:off x="5362520" y="5659732"/>
            <a:ext cx="95519" cy="278020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3" name="Down Arrow 22"/>
          <p:cNvSpPr/>
          <p:nvPr/>
        </p:nvSpPr>
        <p:spPr>
          <a:xfrm rot="8431418">
            <a:off x="6154362" y="4440212"/>
            <a:ext cx="84095" cy="243609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4" name="Down Arrow 23"/>
          <p:cNvSpPr/>
          <p:nvPr/>
        </p:nvSpPr>
        <p:spPr>
          <a:xfrm rot="3012117">
            <a:off x="4747381" y="4558128"/>
            <a:ext cx="87987" cy="224679"/>
          </a:xfrm>
          <a:prstGeom prst="downArrow">
            <a:avLst/>
          </a:prstGeom>
          <a:solidFill>
            <a:srgbClr val="F3F30D"/>
          </a:solidFill>
          <a:ln>
            <a:solidFill>
              <a:srgbClr val="F3F3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35745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4666" y="18997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ra Sans"/>
              </a:rPr>
              <a:t>26</a:t>
            </a:r>
            <a:r>
              <a:rPr lang="en-US" baseline="30000" dirty="0">
                <a:solidFill>
                  <a:schemeClr val="bg1"/>
                </a:solidFill>
                <a:latin typeface="Fira Sans"/>
              </a:rPr>
              <a:t>th</a:t>
            </a:r>
            <a:r>
              <a:rPr lang="en-US" dirty="0">
                <a:solidFill>
                  <a:schemeClr val="bg1"/>
                </a:solidFill>
                <a:latin typeface="Fira Sans"/>
              </a:rPr>
              <a:t> of July Intersection</a:t>
            </a:r>
            <a:br>
              <a:rPr lang="en-US" dirty="0">
                <a:solidFill>
                  <a:schemeClr val="bg1"/>
                </a:solidFill>
                <a:latin typeface="Fira Sans"/>
              </a:rPr>
            </a:br>
            <a:r>
              <a:rPr lang="en-US" sz="2400" dirty="0">
                <a:solidFill>
                  <a:schemeClr val="bg1"/>
                </a:solidFill>
                <a:latin typeface="Fira Sans"/>
              </a:rPr>
              <a:t>Alternative 1 with BRT crossing at grade </a:t>
            </a:r>
            <a:endParaRPr lang="en-US" dirty="0">
              <a:solidFill>
                <a:schemeClr val="bg1"/>
              </a:solidFill>
              <a:latin typeface="Fira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88" y="1614403"/>
            <a:ext cx="7255823" cy="479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3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733" y="19843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ira Sans"/>
              </a:rPr>
              <a:t>26</a:t>
            </a:r>
            <a:r>
              <a:rPr lang="en-US" baseline="30000" dirty="0">
                <a:solidFill>
                  <a:schemeClr val="bg1"/>
                </a:solidFill>
                <a:latin typeface="Fira Sans"/>
              </a:rPr>
              <a:t>th</a:t>
            </a:r>
            <a:r>
              <a:rPr lang="en-US" dirty="0">
                <a:solidFill>
                  <a:schemeClr val="bg1"/>
                </a:solidFill>
                <a:latin typeface="Fira Sans"/>
              </a:rPr>
              <a:t> of July Intersection</a:t>
            </a:r>
            <a:br>
              <a:rPr lang="en-US" dirty="0">
                <a:solidFill>
                  <a:schemeClr val="bg1"/>
                </a:solidFill>
                <a:latin typeface="Fira Sans"/>
              </a:rPr>
            </a:br>
            <a:r>
              <a:rPr lang="en-US" sz="2400" dirty="0">
                <a:solidFill>
                  <a:schemeClr val="bg1"/>
                </a:solidFill>
                <a:latin typeface="Fira Sans"/>
              </a:rPr>
              <a:t>Alternative 2 with BRT exclusive flyover</a:t>
            </a:r>
            <a:endParaRPr lang="en-US" dirty="0">
              <a:solidFill>
                <a:schemeClr val="bg1"/>
              </a:solidFill>
              <a:latin typeface="Fira San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54" y="1410408"/>
            <a:ext cx="6745865" cy="50246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945" y="6388882"/>
            <a:ext cx="83589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*From Al Mehwar Al Markazi to 26</a:t>
            </a:r>
            <a:r>
              <a:rPr lang="en-US" sz="1400" baseline="30000" dirty="0"/>
              <a:t>th</a:t>
            </a:r>
            <a:r>
              <a:rPr lang="en-US" sz="1400" dirty="0"/>
              <a:t> of July north, currently vehicles use the U-Turn. The solution proposed allows the left turn directly with traffic lights</a:t>
            </a:r>
            <a:endParaRPr lang="ar-EG" sz="1400" dirty="0"/>
          </a:p>
        </p:txBody>
      </p:sp>
    </p:spTree>
    <p:extLst>
      <p:ext uri="{BB962C8B-B14F-4D97-AF65-F5344CB8AC3E}">
        <p14:creationId xmlns:p14="http://schemas.microsoft.com/office/powerpoint/2010/main" val="87552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Fira Sans" panose="020B0503050000020004"/>
              </a:rPr>
              <a:t>Giza Bridges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2891182" y="1210260"/>
            <a:ext cx="13142075" cy="542501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963978" y="1780367"/>
            <a:ext cx="1296458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Metro Faisal BRT Terminal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120133" y="2068907"/>
            <a:ext cx="164198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Giza Square BRT Terminal</a:t>
            </a:r>
          </a:p>
        </p:txBody>
      </p:sp>
    </p:spTree>
    <p:extLst>
      <p:ext uri="{BB962C8B-B14F-4D97-AF65-F5344CB8AC3E}">
        <p14:creationId xmlns:p14="http://schemas.microsoft.com/office/powerpoint/2010/main" val="1198553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933" y="0"/>
            <a:ext cx="9160933" cy="68707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Rd. Depot</a:t>
            </a:r>
            <a:endParaRPr lang="ar-E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795469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B37918-64BC-774F-8A65-670691407921}"/>
              </a:ext>
            </a:extLst>
          </p:cNvPr>
          <p:cNvSpPr/>
          <p:nvPr/>
        </p:nvSpPr>
        <p:spPr>
          <a:xfrm>
            <a:off x="5652121" y="1647117"/>
            <a:ext cx="2093650" cy="5003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Passenger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68646D-CD87-FF4E-9E70-BFE8B4B89CC2}"/>
              </a:ext>
            </a:extLst>
          </p:cNvPr>
          <p:cNvCxnSpPr>
            <a:cxnSpLocks/>
            <a:stCxn id="17" idx="4"/>
            <a:endCxn id="24" idx="0"/>
          </p:cNvCxnSpPr>
          <p:nvPr/>
        </p:nvCxnSpPr>
        <p:spPr>
          <a:xfrm>
            <a:off x="6698946" y="2147493"/>
            <a:ext cx="7274" cy="64004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D43EED9-D2A9-3E46-99B0-3647C0B275C7}"/>
              </a:ext>
            </a:extLst>
          </p:cNvPr>
          <p:cNvSpPr txBox="1"/>
          <p:nvPr/>
        </p:nvSpPr>
        <p:spPr>
          <a:xfrm>
            <a:off x="6781127" y="2290099"/>
            <a:ext cx="5597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rebuchet MS" panose="020B0703020202090204" pitchFamily="34" charset="0"/>
              </a:rPr>
              <a:t>$ fare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BE90AD5-29E0-FE4D-B9E8-A40FF511C0CD}"/>
              </a:ext>
            </a:extLst>
          </p:cNvPr>
          <p:cNvSpPr/>
          <p:nvPr/>
        </p:nvSpPr>
        <p:spPr>
          <a:xfrm>
            <a:off x="5652120" y="3935704"/>
            <a:ext cx="2108200" cy="711200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Trust Fund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B5237E0-8AE2-BF41-8FA1-A11EFCF12765}"/>
              </a:ext>
            </a:extLst>
          </p:cNvPr>
          <p:cNvCxnSpPr>
            <a:cxnSpLocks/>
          </p:cNvCxnSpPr>
          <p:nvPr/>
        </p:nvCxnSpPr>
        <p:spPr>
          <a:xfrm>
            <a:off x="6223363" y="3442462"/>
            <a:ext cx="0" cy="51410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17AC7EE-C480-FE4F-963C-35FDB32B5A4D}"/>
              </a:ext>
            </a:extLst>
          </p:cNvPr>
          <p:cNvSpPr/>
          <p:nvPr/>
        </p:nvSpPr>
        <p:spPr>
          <a:xfrm>
            <a:off x="5747370" y="2787541"/>
            <a:ext cx="1917700" cy="634055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Fare Collection Company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6E99480-1DA6-DC4C-8F6F-8BB85ED243D3}"/>
              </a:ext>
            </a:extLst>
          </p:cNvPr>
          <p:cNvSpPr/>
          <p:nvPr/>
        </p:nvSpPr>
        <p:spPr>
          <a:xfrm>
            <a:off x="5747370" y="5286952"/>
            <a:ext cx="1917700" cy="634055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Bus Operator Company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BB5975-FB9B-EE43-8E33-03AD0049842F}"/>
              </a:ext>
            </a:extLst>
          </p:cNvPr>
          <p:cNvCxnSpPr>
            <a:stCxn id="22" idx="2"/>
            <a:endCxn id="25" idx="0"/>
          </p:cNvCxnSpPr>
          <p:nvPr/>
        </p:nvCxnSpPr>
        <p:spPr>
          <a:xfrm>
            <a:off x="6706220" y="4646904"/>
            <a:ext cx="0" cy="640048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FF842F-1722-AC40-98E6-E50479685B14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283617" y="4291304"/>
            <a:ext cx="368503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904814-7C43-114F-B644-09A6A8482C9F}"/>
              </a:ext>
            </a:extLst>
          </p:cNvPr>
          <p:cNvSpPr txBox="1"/>
          <p:nvPr/>
        </p:nvSpPr>
        <p:spPr>
          <a:xfrm>
            <a:off x="7258076" y="3551003"/>
            <a:ext cx="1157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$ remuneration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88A857-A375-6C4A-9A55-2A5291DF947F}"/>
              </a:ext>
            </a:extLst>
          </p:cNvPr>
          <p:cNvSpPr txBox="1"/>
          <p:nvPr/>
        </p:nvSpPr>
        <p:spPr>
          <a:xfrm>
            <a:off x="6289499" y="3496200"/>
            <a:ext cx="6928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$ fare </a:t>
            </a:r>
            <a:br>
              <a:rPr lang="en-US" dirty="0"/>
            </a:br>
            <a:r>
              <a:rPr lang="en-US" dirty="0"/>
              <a:t>revenue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5F4118-5765-254B-964D-6308187BF204}"/>
              </a:ext>
            </a:extLst>
          </p:cNvPr>
          <p:cNvSpPr txBox="1"/>
          <p:nvPr/>
        </p:nvSpPr>
        <p:spPr>
          <a:xfrm>
            <a:off x="6750590" y="4801166"/>
            <a:ext cx="1157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$ remuneration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BD469C-F2BF-D543-BB38-25B89B872481}"/>
              </a:ext>
            </a:extLst>
          </p:cNvPr>
          <p:cNvSpPr txBox="1"/>
          <p:nvPr/>
        </p:nvSpPr>
        <p:spPr>
          <a:xfrm>
            <a:off x="4723191" y="3804899"/>
            <a:ext cx="7601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$ subsidy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9E91C93-9B27-7F46-8FA5-2B2216DDFA95}"/>
              </a:ext>
            </a:extLst>
          </p:cNvPr>
          <p:cNvSpPr/>
          <p:nvPr/>
        </p:nvSpPr>
        <p:spPr>
          <a:xfrm>
            <a:off x="3093077" y="3935704"/>
            <a:ext cx="2190540" cy="70257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latin typeface="Trebuchet MS" panose="020B0703020202090204" pitchFamily="34" charset="0"/>
              </a:rPr>
              <a:t>Government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42653973-C8F5-5B4C-855E-C5BECCBE11F7}"/>
              </a:ext>
            </a:extLst>
          </p:cNvPr>
          <p:cNvSpPr/>
          <p:nvPr/>
        </p:nvSpPr>
        <p:spPr>
          <a:xfrm>
            <a:off x="7782694" y="4093421"/>
            <a:ext cx="389618" cy="363310"/>
          </a:xfrm>
          <a:custGeom>
            <a:avLst/>
            <a:gdLst>
              <a:gd name="connsiteX0" fmla="*/ 0 w 348343"/>
              <a:gd name="connsiteY0" fmla="*/ 0 h 362857"/>
              <a:gd name="connsiteX1" fmla="*/ 348343 w 348343"/>
              <a:gd name="connsiteY1" fmla="*/ 348343 h 362857"/>
              <a:gd name="connsiteX2" fmla="*/ 29029 w 348343"/>
              <a:gd name="connsiteY2" fmla="*/ 362857 h 362857"/>
              <a:gd name="connsiteX0" fmla="*/ 0 w 420412"/>
              <a:gd name="connsiteY0" fmla="*/ 0 h 362857"/>
              <a:gd name="connsiteX1" fmla="*/ 348343 w 420412"/>
              <a:gd name="connsiteY1" fmla="*/ 348343 h 362857"/>
              <a:gd name="connsiteX2" fmla="*/ 29029 w 420412"/>
              <a:gd name="connsiteY2" fmla="*/ 362857 h 362857"/>
              <a:gd name="connsiteX0" fmla="*/ 0 w 420412"/>
              <a:gd name="connsiteY0" fmla="*/ 0 h 386235"/>
              <a:gd name="connsiteX1" fmla="*/ 348343 w 420412"/>
              <a:gd name="connsiteY1" fmla="*/ 348343 h 386235"/>
              <a:gd name="connsiteX2" fmla="*/ 29029 w 420412"/>
              <a:gd name="connsiteY2" fmla="*/ 362857 h 386235"/>
              <a:gd name="connsiteX0" fmla="*/ 0 w 387852"/>
              <a:gd name="connsiteY0" fmla="*/ 0 h 386235"/>
              <a:gd name="connsiteX1" fmla="*/ 348343 w 387852"/>
              <a:gd name="connsiteY1" fmla="*/ 348343 h 386235"/>
              <a:gd name="connsiteX2" fmla="*/ 29029 w 387852"/>
              <a:gd name="connsiteY2" fmla="*/ 362857 h 386235"/>
              <a:gd name="connsiteX0" fmla="*/ 0 w 420317"/>
              <a:gd name="connsiteY0" fmla="*/ 0 h 362857"/>
              <a:gd name="connsiteX1" fmla="*/ 383268 w 420317"/>
              <a:gd name="connsiteY1" fmla="*/ 259443 h 362857"/>
              <a:gd name="connsiteX2" fmla="*/ 29029 w 420317"/>
              <a:gd name="connsiteY2" fmla="*/ 362857 h 362857"/>
              <a:gd name="connsiteX0" fmla="*/ 0 w 383268"/>
              <a:gd name="connsiteY0" fmla="*/ 0 h 362857"/>
              <a:gd name="connsiteX1" fmla="*/ 383268 w 383268"/>
              <a:gd name="connsiteY1" fmla="*/ 259443 h 362857"/>
              <a:gd name="connsiteX2" fmla="*/ 29029 w 383268"/>
              <a:gd name="connsiteY2" fmla="*/ 362857 h 362857"/>
              <a:gd name="connsiteX0" fmla="*/ 0 w 383268"/>
              <a:gd name="connsiteY0" fmla="*/ 0 h 362857"/>
              <a:gd name="connsiteX1" fmla="*/ 383268 w 383268"/>
              <a:gd name="connsiteY1" fmla="*/ 259443 h 362857"/>
              <a:gd name="connsiteX2" fmla="*/ 29029 w 383268"/>
              <a:gd name="connsiteY2" fmla="*/ 362857 h 362857"/>
              <a:gd name="connsiteX0" fmla="*/ 0 w 383268"/>
              <a:gd name="connsiteY0" fmla="*/ 0 h 362857"/>
              <a:gd name="connsiteX1" fmla="*/ 383268 w 383268"/>
              <a:gd name="connsiteY1" fmla="*/ 259443 h 362857"/>
              <a:gd name="connsiteX2" fmla="*/ 29029 w 383268"/>
              <a:gd name="connsiteY2" fmla="*/ 362857 h 362857"/>
              <a:gd name="connsiteX0" fmla="*/ 0 w 389618"/>
              <a:gd name="connsiteY0" fmla="*/ 0 h 362857"/>
              <a:gd name="connsiteX1" fmla="*/ 389618 w 389618"/>
              <a:gd name="connsiteY1" fmla="*/ 202293 h 362857"/>
              <a:gd name="connsiteX2" fmla="*/ 29029 w 389618"/>
              <a:gd name="connsiteY2" fmla="*/ 362857 h 362857"/>
              <a:gd name="connsiteX0" fmla="*/ 0 w 389618"/>
              <a:gd name="connsiteY0" fmla="*/ 453 h 363310"/>
              <a:gd name="connsiteX1" fmla="*/ 389618 w 389618"/>
              <a:gd name="connsiteY1" fmla="*/ 202746 h 363310"/>
              <a:gd name="connsiteX2" fmla="*/ 29029 w 389618"/>
              <a:gd name="connsiteY2" fmla="*/ 363310 h 36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618" h="363310">
                <a:moveTo>
                  <a:pt x="0" y="453"/>
                </a:moveTo>
                <a:cubicBezTo>
                  <a:pt x="299470" y="9411"/>
                  <a:pt x="386217" y="-51480"/>
                  <a:pt x="389618" y="202746"/>
                </a:cubicBezTo>
                <a:cubicBezTo>
                  <a:pt x="384780" y="319503"/>
                  <a:pt x="135467" y="358472"/>
                  <a:pt x="29029" y="363310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B1BFA78-7E76-6E4A-917C-D5B8F2C13E14}"/>
              </a:ext>
            </a:extLst>
          </p:cNvPr>
          <p:cNvSpPr txBox="1"/>
          <p:nvPr/>
        </p:nvSpPr>
        <p:spPr>
          <a:xfrm>
            <a:off x="7836920" y="4523403"/>
            <a:ext cx="1157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$ remuneration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31AA01-FD43-474B-AFB3-8BD11A50B791}"/>
              </a:ext>
            </a:extLst>
          </p:cNvPr>
          <p:cNvCxnSpPr>
            <a:cxnSpLocks/>
          </p:cNvCxnSpPr>
          <p:nvPr/>
        </p:nvCxnSpPr>
        <p:spPr>
          <a:xfrm flipV="1">
            <a:off x="7230662" y="3442462"/>
            <a:ext cx="0" cy="488996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609600" y="2583295"/>
            <a:ext cx="1875895" cy="533902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Corridor identification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09600" y="1455360"/>
            <a:ext cx="1875895" cy="661498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Passenger demand assessment</a:t>
            </a:r>
          </a:p>
        </p:txBody>
      </p:sp>
      <p:sp>
        <p:nvSpPr>
          <p:cNvPr id="38" name="Right Arrow 37"/>
          <p:cNvSpPr/>
          <p:nvPr/>
        </p:nvSpPr>
        <p:spPr>
          <a:xfrm rot="5400000">
            <a:off x="1447800" y="2144566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" y="4393658"/>
            <a:ext cx="1875895" cy="558543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Infrastructure design </a:t>
            </a:r>
          </a:p>
        </p:txBody>
      </p:sp>
      <p:sp>
        <p:nvSpPr>
          <p:cNvPr id="40" name="Right Arrow 39"/>
          <p:cNvSpPr/>
          <p:nvPr/>
        </p:nvSpPr>
        <p:spPr>
          <a:xfrm rot="5400000">
            <a:off x="1447800" y="395493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9600" y="3576618"/>
            <a:ext cx="1875895" cy="348531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Service plan</a:t>
            </a:r>
          </a:p>
        </p:txBody>
      </p:sp>
      <p:sp>
        <p:nvSpPr>
          <p:cNvPr id="42" name="Right Arrow 41"/>
          <p:cNvSpPr/>
          <p:nvPr/>
        </p:nvSpPr>
        <p:spPr>
          <a:xfrm rot="5400000">
            <a:off x="1447800" y="313634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3" name="Right Arrow 42"/>
          <p:cNvSpPr/>
          <p:nvPr/>
        </p:nvSpPr>
        <p:spPr>
          <a:xfrm rot="5400000">
            <a:off x="1447800" y="4986968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09600" y="5425696"/>
            <a:ext cx="1875895" cy="364945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Financial Model</a:t>
            </a:r>
          </a:p>
        </p:txBody>
      </p:sp>
      <p:sp>
        <p:nvSpPr>
          <p:cNvPr id="45" name="Right Arrow 44"/>
          <p:cNvSpPr/>
          <p:nvPr/>
        </p:nvSpPr>
        <p:spPr>
          <a:xfrm rot="5400000">
            <a:off x="1447800" y="583735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57963" y="6230310"/>
            <a:ext cx="1963564" cy="532845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Business &amp; Institutional Mod. </a:t>
            </a:r>
          </a:p>
        </p:txBody>
      </p:sp>
    </p:spTree>
    <p:extLst>
      <p:ext uri="{BB962C8B-B14F-4D97-AF65-F5344CB8AC3E}">
        <p14:creationId xmlns:p14="http://schemas.microsoft.com/office/powerpoint/2010/main" val="32775725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2380102"/>
            <a:ext cx="5764582" cy="319312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09600" y="2583295"/>
            <a:ext cx="1875895" cy="533902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Corridor identification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9600" y="1455360"/>
            <a:ext cx="1875895" cy="661498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Passenger demand assessment</a:t>
            </a:r>
          </a:p>
        </p:txBody>
      </p:sp>
      <p:sp>
        <p:nvSpPr>
          <p:cNvPr id="21" name="Right Arrow 20"/>
          <p:cNvSpPr/>
          <p:nvPr/>
        </p:nvSpPr>
        <p:spPr>
          <a:xfrm rot="5400000">
            <a:off x="1447800" y="2144566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9600" y="4393658"/>
            <a:ext cx="1875895" cy="558543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Infrastructure design 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1447800" y="395493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9600" y="3576618"/>
            <a:ext cx="1875895" cy="348531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Service plan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1447800" y="313634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 rot="5400000">
            <a:off x="1447800" y="4986968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" y="5425696"/>
            <a:ext cx="1875895" cy="364945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Financial Model</a:t>
            </a:r>
          </a:p>
        </p:txBody>
      </p:sp>
      <p:sp>
        <p:nvSpPr>
          <p:cNvPr id="28" name="Right Arrow 27"/>
          <p:cNvSpPr/>
          <p:nvPr/>
        </p:nvSpPr>
        <p:spPr>
          <a:xfrm rot="5400000">
            <a:off x="1447800" y="583735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57963" y="6230310"/>
            <a:ext cx="1963564" cy="532845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Business &amp; Institutional Mod. </a:t>
            </a:r>
          </a:p>
        </p:txBody>
      </p:sp>
    </p:spTree>
    <p:extLst>
      <p:ext uri="{BB962C8B-B14F-4D97-AF65-F5344CB8AC3E}">
        <p14:creationId xmlns:p14="http://schemas.microsoft.com/office/powerpoint/2010/main" val="1168641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africa.itdp.org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84FF876-B859-DF43-9CDB-56B92F033B6E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56" y="6058057"/>
            <a:ext cx="2504014" cy="440105"/>
          </a:xfrm>
          <a:prstGeom prst="rect">
            <a:avLst/>
          </a:prstGeom>
        </p:spPr>
      </p:pic>
      <p:pic>
        <p:nvPicPr>
          <p:cNvPr id="11" name="Picture 2" descr="BRT Design Frame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2" y="5929134"/>
            <a:ext cx="1356881" cy="6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028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921" y="1"/>
            <a:ext cx="4638615" cy="3478961"/>
          </a:xfrm>
          <a:prstGeom prst="rect">
            <a:avLst/>
          </a:prstGeom>
        </p:spPr>
      </p:pic>
      <p:pic>
        <p:nvPicPr>
          <p:cNvPr id="7" name="Picture 2" descr="Mwasalat Misr completes due diligence to acquire High Jet - Daily News Egypt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3"/>
          <a:stretch/>
        </p:blipFill>
        <p:spPr bwMode="auto">
          <a:xfrm>
            <a:off x="0" y="3385086"/>
            <a:ext cx="4672054" cy="35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C1C17E-2C8F-F747-BB7C-1DC8DF151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508458" cy="3381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65553B-94B6-9A4A-9562-0859416E9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200" y="3372900"/>
            <a:ext cx="4646799" cy="348509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ira Sans" panose="020B0503050000020004"/>
              </a:rPr>
              <a:t>Most Public transport trips depends on microbuses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26917-C5E9-D640-B872-B90BD23797F8}"/>
              </a:ext>
            </a:extLst>
          </p:cNvPr>
          <p:cNvSpPr txBox="1"/>
          <p:nvPr/>
        </p:nvSpPr>
        <p:spPr>
          <a:xfrm>
            <a:off x="-38226" y="6535790"/>
            <a:ext cx="4554411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Modernized public transport buses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9CC71B-1F1E-954F-BA5C-CDFA76050BA5}"/>
              </a:ext>
            </a:extLst>
          </p:cNvPr>
          <p:cNvSpPr txBox="1"/>
          <p:nvPr/>
        </p:nvSpPr>
        <p:spPr>
          <a:xfrm>
            <a:off x="-38226" y="3034596"/>
            <a:ext cx="4559310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78 km metro network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526917-C5E9-D640-B872-B90BD23797F8}"/>
              </a:ext>
            </a:extLst>
          </p:cNvPr>
          <p:cNvSpPr txBox="1"/>
          <p:nvPr/>
        </p:nvSpPr>
        <p:spPr>
          <a:xfrm>
            <a:off x="4497200" y="6535789"/>
            <a:ext cx="4674681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Minibus – 26 seats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CC71B-1F1E-954F-BA5C-CDFA76050BA5}"/>
              </a:ext>
            </a:extLst>
          </p:cNvPr>
          <p:cNvSpPr txBox="1"/>
          <p:nvPr/>
        </p:nvSpPr>
        <p:spPr>
          <a:xfrm>
            <a:off x="4516185" y="3030605"/>
            <a:ext cx="4618189" cy="33855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rebuchet MS" panose="020B0703020202090204" pitchFamily="34" charset="0"/>
              </a:rPr>
              <a:t>Microbus - 14 seats</a:t>
            </a:r>
          </a:p>
        </p:txBody>
      </p:sp>
    </p:spTree>
    <p:extLst>
      <p:ext uri="{BB962C8B-B14F-4D97-AF65-F5344CB8AC3E}">
        <p14:creationId xmlns:p14="http://schemas.microsoft.com/office/powerpoint/2010/main" val="2811254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Content Placeholder 76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39"/>
          <a:stretch/>
        </p:blipFill>
        <p:spPr>
          <a:xfrm>
            <a:off x="709007" y="1379345"/>
            <a:ext cx="7377691" cy="5427352"/>
          </a:xfrm>
          <a:prstGeom prst="rect">
            <a:avLst/>
          </a:prstGeom>
        </p:spPr>
      </p:pic>
      <p:graphicFrame>
        <p:nvGraphicFramePr>
          <p:cNvPr id="73" name="Content Placeholder 3">
            <a:extLst>
              <a:ext uri="{FF2B5EF4-FFF2-40B4-BE49-F238E27FC236}">
                <a16:creationId xmlns:a16="http://schemas.microsoft.com/office/drawing/2014/main" id="{7C929D00-D826-A44C-A7DC-02D0BA2443FD}"/>
              </a:ext>
            </a:extLst>
          </p:cNvPr>
          <p:cNvGraphicFramePr>
            <a:graphicFrameLocks/>
          </p:cNvGraphicFramePr>
          <p:nvPr/>
        </p:nvGraphicFramePr>
        <p:xfrm>
          <a:off x="709007" y="5225477"/>
          <a:ext cx="4683410" cy="158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552">
                  <a:extLst>
                    <a:ext uri="{9D8B030D-6E8A-4147-A177-3AD203B41FA5}">
                      <a16:colId xmlns:a16="http://schemas.microsoft.com/office/drawing/2014/main" val="2485953595"/>
                    </a:ext>
                  </a:extLst>
                </a:gridCol>
                <a:gridCol w="853683">
                  <a:extLst>
                    <a:ext uri="{9D8B030D-6E8A-4147-A177-3AD203B41FA5}">
                      <a16:colId xmlns:a16="http://schemas.microsoft.com/office/drawing/2014/main" val="3869859947"/>
                    </a:ext>
                  </a:extLst>
                </a:gridCol>
                <a:gridCol w="508432">
                  <a:extLst>
                    <a:ext uri="{9D8B030D-6E8A-4147-A177-3AD203B41FA5}">
                      <a16:colId xmlns:a16="http://schemas.microsoft.com/office/drawing/2014/main" val="1233779675"/>
                    </a:ext>
                  </a:extLst>
                </a:gridCol>
                <a:gridCol w="669058">
                  <a:extLst>
                    <a:ext uri="{9D8B030D-6E8A-4147-A177-3AD203B41FA5}">
                      <a16:colId xmlns:a16="http://schemas.microsoft.com/office/drawing/2014/main" val="439519781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val="2637077830"/>
                    </a:ext>
                  </a:extLst>
                </a:gridCol>
                <a:gridCol w="501794">
                  <a:extLst>
                    <a:ext uri="{9D8B030D-6E8A-4147-A177-3AD203B41FA5}">
                      <a16:colId xmlns:a16="http://schemas.microsoft.com/office/drawing/2014/main" val="1490272058"/>
                    </a:ext>
                  </a:extLst>
                </a:gridCol>
                <a:gridCol w="724813">
                  <a:extLst>
                    <a:ext uri="{9D8B030D-6E8A-4147-A177-3AD203B41FA5}">
                      <a16:colId xmlns:a16="http://schemas.microsoft.com/office/drawing/2014/main" val="234344582"/>
                    </a:ext>
                  </a:extLst>
                </a:gridCol>
                <a:gridCol w="390284">
                  <a:extLst>
                    <a:ext uri="{9D8B030D-6E8A-4147-A177-3AD203B41FA5}">
                      <a16:colId xmlns:a16="http://schemas.microsoft.com/office/drawing/2014/main" val="848448907"/>
                    </a:ext>
                  </a:extLst>
                </a:gridCol>
              </a:tblGrid>
              <a:tr h="401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Year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Population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Metro (km)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BRT phase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BRT (km)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BRT fleet*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Total MRT (km)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Trebuchet MS" panose="020B0703020202090204" pitchFamily="34" charset="0"/>
                        </a:rPr>
                        <a:t>RTR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3642303591"/>
                  </a:ext>
                </a:extLst>
              </a:tr>
              <a:tr h="236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2018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20,000,000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74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Existing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74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4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1105559076"/>
                  </a:ext>
                </a:extLst>
              </a:tr>
              <a:tr h="236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2021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21,000,000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74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1a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67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538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141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7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2069562977"/>
                  </a:ext>
                </a:extLst>
              </a:tr>
              <a:tr h="236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2023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23,000,000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74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1b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115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917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188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8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936615140"/>
                  </a:ext>
                </a:extLst>
              </a:tr>
              <a:tr h="236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2028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26,000,000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131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251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2,011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382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15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2721847699"/>
                  </a:ext>
                </a:extLst>
              </a:tr>
              <a:tr h="23600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2033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29,000,000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131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3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415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3,323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546</a:t>
                      </a:r>
                    </a:p>
                  </a:txBody>
                  <a:tcPr marL="70801" marR="70801" marT="35401" marB="35401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703020202090204" pitchFamily="34" charset="0"/>
                        </a:rPr>
                        <a:t>19</a:t>
                      </a:r>
                    </a:p>
                  </a:txBody>
                  <a:tcPr marL="70801" marR="70801" marT="35401" marB="35401" anchor="ctr"/>
                </a:tc>
                <a:extLst>
                  <a:ext uri="{0D108BD9-81ED-4DB2-BD59-A6C34878D82A}">
                    <a16:rowId xmlns:a16="http://schemas.microsoft.com/office/drawing/2014/main" val="2325276885"/>
                  </a:ext>
                </a:extLst>
              </a:tr>
            </a:tbl>
          </a:graphicData>
        </a:graphic>
      </p:graphicFrame>
      <p:sp>
        <p:nvSpPr>
          <p:cNvPr id="74" name="TextBox 73"/>
          <p:cNvSpPr txBox="1"/>
          <p:nvPr/>
        </p:nvSpPr>
        <p:spPr>
          <a:xfrm>
            <a:off x="847965" y="1508522"/>
            <a:ext cx="1067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Trebuchet MS" panose="020B0603020202020204" pitchFamily="34" charset="0"/>
              </a:rPr>
              <a:t>Year 2033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35EF123-05D9-48D6-BC48-1B5DC41A9727}"/>
              </a:ext>
            </a:extLst>
          </p:cNvPr>
          <p:cNvSpPr txBox="1"/>
          <p:nvPr/>
        </p:nvSpPr>
        <p:spPr>
          <a:xfrm>
            <a:off x="1404230" y="2962647"/>
            <a:ext cx="1344356" cy="523220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6th of </a:t>
            </a:r>
            <a:b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October City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7A97A28-FEDA-4A46-9CAD-6BFF19344E92}"/>
              </a:ext>
            </a:extLst>
          </p:cNvPr>
          <p:cNvSpPr txBox="1"/>
          <p:nvPr/>
        </p:nvSpPr>
        <p:spPr>
          <a:xfrm>
            <a:off x="4929520" y="3818981"/>
            <a:ext cx="718204" cy="307777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Cairo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0CC71B-44EC-4962-A17F-71AAF677E62A}"/>
              </a:ext>
            </a:extLst>
          </p:cNvPr>
          <p:cNvSpPr txBox="1"/>
          <p:nvPr/>
        </p:nvSpPr>
        <p:spPr>
          <a:xfrm>
            <a:off x="6711155" y="2962647"/>
            <a:ext cx="727223" cy="523220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New Cairo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0BCD8BF-63E3-4A9B-A5E6-03B1CC677424}"/>
              </a:ext>
            </a:extLst>
          </p:cNvPr>
          <p:cNvSpPr txBox="1"/>
          <p:nvPr/>
        </p:nvSpPr>
        <p:spPr>
          <a:xfrm>
            <a:off x="3008737" y="3455280"/>
            <a:ext cx="738653" cy="307777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Giza</a:t>
            </a:r>
          </a:p>
        </p:txBody>
      </p:sp>
      <p:sp>
        <p:nvSpPr>
          <p:cNvPr id="3" name="Rectangle 2"/>
          <p:cNvSpPr/>
          <p:nvPr/>
        </p:nvSpPr>
        <p:spPr>
          <a:xfrm>
            <a:off x="6759198" y="5720865"/>
            <a:ext cx="454402" cy="1549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6E8265-64F7-5946-8170-DDCDF602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63" y="368301"/>
            <a:ext cx="5834062" cy="792162"/>
          </a:xfrm>
        </p:spPr>
        <p:txBody>
          <a:bodyPr/>
          <a:lstStyle/>
          <a:p>
            <a:r>
              <a:rPr lang="en-US" dirty="0"/>
              <a:t>Cairo BRT Master Plan</a:t>
            </a:r>
          </a:p>
        </p:txBody>
      </p:sp>
    </p:spTree>
    <p:extLst>
      <p:ext uri="{BB962C8B-B14F-4D97-AF65-F5344CB8AC3E}">
        <p14:creationId xmlns:p14="http://schemas.microsoft.com/office/powerpoint/2010/main" val="418771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E8265-64F7-5946-8170-DDCDF602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Cairo BRT Western Corridor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5"/>
          <a:stretch/>
        </p:blipFill>
        <p:spPr>
          <a:xfrm>
            <a:off x="761058" y="1463040"/>
            <a:ext cx="7611181" cy="539496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BCD8BF-63E3-4A9B-A5E6-03B1CC677424}"/>
              </a:ext>
            </a:extLst>
          </p:cNvPr>
          <p:cNvSpPr txBox="1"/>
          <p:nvPr/>
        </p:nvSpPr>
        <p:spPr>
          <a:xfrm>
            <a:off x="6370773" y="2882626"/>
            <a:ext cx="738653" cy="307777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Giza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EF123-05D9-48D6-BC48-1B5DC41A9727}"/>
              </a:ext>
            </a:extLst>
          </p:cNvPr>
          <p:cNvSpPr txBox="1"/>
          <p:nvPr/>
        </p:nvSpPr>
        <p:spPr>
          <a:xfrm>
            <a:off x="1136376" y="3485867"/>
            <a:ext cx="1344356" cy="523220"/>
          </a:xfrm>
          <a:prstGeom prst="rect">
            <a:avLst/>
          </a:prstGeom>
          <a:solidFill>
            <a:schemeClr val="bg1">
              <a:alpha val="7098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6th of </a:t>
            </a:r>
            <a:b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en-US" sz="1400" b="1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October 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B08E1-CB6B-40D3-AF85-7D98B4222B6D}"/>
              </a:ext>
            </a:extLst>
          </p:cNvPr>
          <p:cNvSpPr txBox="1"/>
          <p:nvPr/>
        </p:nvSpPr>
        <p:spPr bwMode="auto">
          <a:xfrm>
            <a:off x="929066" y="1655984"/>
            <a:ext cx="3026485" cy="1255728"/>
          </a:xfrm>
          <a:prstGeom prst="rect">
            <a:avLst/>
          </a:prstGeom>
          <a:solidFill>
            <a:srgbClr val="E9EAEE">
              <a:alpha val="50196"/>
            </a:srgbClr>
          </a:solidFill>
          <a:ln>
            <a:noFill/>
          </a:ln>
          <a:effectLst/>
        </p:spPr>
        <p:txBody>
          <a:bodyPr wrap="square" lIns="0" tIns="0" rIns="0" bIns="0" rtlCol="0" anchor="b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703020202090204" pitchFamily="34" charset="0"/>
              </a:rPr>
              <a:t>41.5 km</a:t>
            </a:r>
            <a:r>
              <a:rPr lang="en-US" sz="1600" dirty="0">
                <a:latin typeface="Trebuchet MS" panose="020B0703020202090204" pitchFamily="34" charset="0"/>
              </a:rPr>
              <a:t> corridor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703020202090204" pitchFamily="34" charset="0"/>
              </a:rPr>
              <a:t>34 stations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703020202090204" pitchFamily="34" charset="0"/>
              </a:rPr>
              <a:t>3 terminals</a:t>
            </a:r>
            <a:r>
              <a:rPr lang="en-US" sz="1600" dirty="0">
                <a:latin typeface="Trebuchet MS" panose="020B0703020202090204" pitchFamily="34" charset="0"/>
              </a:rPr>
              <a:t>: Giza Square, Metro Faisal, &amp; Industrial Rd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atin typeface="Trebuchet MS" panose="020B0703020202090204" pitchFamily="34" charset="0"/>
              </a:rPr>
              <a:t>1 depot</a:t>
            </a:r>
            <a:r>
              <a:rPr lang="en-US" sz="1600" dirty="0">
                <a:latin typeface="Trebuchet MS" panose="020B0703020202090204" pitchFamily="34" charset="0"/>
              </a:rPr>
              <a:t>: Industrial Rd</a:t>
            </a:r>
          </a:p>
          <a:p>
            <a:pPr marL="171450" indent="-1714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Trebuchet MS" panose="020B070302020209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9434664">
            <a:off x="1539339" y="5216786"/>
            <a:ext cx="88512" cy="21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84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859425" y="5824282"/>
            <a:ext cx="615792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lvl="1">
              <a:spcBef>
                <a:spcPts val="600"/>
              </a:spcBef>
              <a:buSzPct val="100000"/>
              <a:buFont typeface="Times" charset="0"/>
              <a:buNone/>
            </a:pPr>
            <a:r>
              <a:rPr lang="en-US" sz="2000" dirty="0">
                <a:solidFill>
                  <a:srgbClr val="595959"/>
                </a:solidFill>
                <a:latin typeface="Fira Sans" panose="020B0503050000020004" pitchFamily="34" charset="0"/>
                <a:cs typeface="Trebuchet MS"/>
              </a:rPr>
              <a:t>Mapping of existing public transport routes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96868" y="2663613"/>
            <a:ext cx="1875895" cy="533902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Corridor identification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6868" y="1575280"/>
            <a:ext cx="1875895" cy="661498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Passenger demand assessment</a:t>
            </a:r>
          </a:p>
        </p:txBody>
      </p:sp>
      <p:sp>
        <p:nvSpPr>
          <p:cNvPr id="17" name="Right Arrow 16"/>
          <p:cNvSpPr/>
          <p:nvPr/>
        </p:nvSpPr>
        <p:spPr>
          <a:xfrm rot="5400000">
            <a:off x="1240757" y="2235622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6868" y="4391072"/>
            <a:ext cx="1875895" cy="558543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Infrastructure design </a:t>
            </a:r>
          </a:p>
        </p:txBody>
      </p:sp>
      <p:sp>
        <p:nvSpPr>
          <p:cNvPr id="19" name="Right Arrow 18"/>
          <p:cNvSpPr/>
          <p:nvPr/>
        </p:nvSpPr>
        <p:spPr>
          <a:xfrm rot="5400000">
            <a:off x="1240757" y="3963943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6868" y="3620398"/>
            <a:ext cx="1875895" cy="348531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Service plan</a:t>
            </a:r>
          </a:p>
        </p:txBody>
      </p:sp>
      <p:sp>
        <p:nvSpPr>
          <p:cNvPr id="21" name="Right Arrow 20"/>
          <p:cNvSpPr/>
          <p:nvPr/>
        </p:nvSpPr>
        <p:spPr>
          <a:xfrm rot="5400000">
            <a:off x="1240757" y="3197515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2" name="Right Arrow 21"/>
          <p:cNvSpPr/>
          <p:nvPr/>
        </p:nvSpPr>
        <p:spPr>
          <a:xfrm rot="5400000">
            <a:off x="1240757" y="4949615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96868" y="5371758"/>
            <a:ext cx="1875895" cy="364945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Financial model</a:t>
            </a:r>
          </a:p>
        </p:txBody>
      </p:sp>
      <p:sp>
        <p:nvSpPr>
          <p:cNvPr id="24" name="Right Arrow 23"/>
          <p:cNvSpPr/>
          <p:nvPr/>
        </p:nvSpPr>
        <p:spPr>
          <a:xfrm rot="5400000">
            <a:off x="1240757" y="5734887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  <a:latin typeface="Fira Sans" panose="020B05030500000200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3033" y="6158846"/>
            <a:ext cx="1963564" cy="532845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Fira Sans" panose="020B0503050000020004" pitchFamily="34" charset="0"/>
                <a:cs typeface="Trebuchet MS"/>
              </a:rPr>
              <a:t>Business &amp; institutional plan</a:t>
            </a:r>
          </a:p>
        </p:txBody>
      </p:sp>
      <p:pic>
        <p:nvPicPr>
          <p:cNvPr id="26" name="图片 8">
            <a:extLst>
              <a:ext uri="{FF2B5EF4-FFF2-40B4-BE49-F238E27FC236}">
                <a16:creationId xmlns:a16="http://schemas.microsoft.com/office/drawing/2014/main" id="{AD2F3040-E1A2-4479-9A3B-2A49D6390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163" y="2026015"/>
            <a:ext cx="6157920" cy="37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2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process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9E2232-8C3C-2B40-92E3-26C2F1B03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11"/>
          <a:stretch/>
        </p:blipFill>
        <p:spPr>
          <a:xfrm>
            <a:off x="328563" y="1423651"/>
            <a:ext cx="4122147" cy="23443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DD822F-1EB2-3644-8BC6-7D58B5A2BF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2"/>
          <a:stretch/>
        </p:blipFill>
        <p:spPr>
          <a:xfrm>
            <a:off x="587186" y="4039586"/>
            <a:ext cx="3604901" cy="25414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5C0AF0-EC56-CA43-98AA-14593243EE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" t="2343" r="962" b="3949"/>
          <a:stretch/>
        </p:blipFill>
        <p:spPr>
          <a:xfrm>
            <a:off x="5163791" y="1394154"/>
            <a:ext cx="3479404" cy="2344359"/>
          </a:xfrm>
          <a:prstGeom prst="rect">
            <a:avLst/>
          </a:prstGeom>
        </p:spPr>
      </p:pic>
      <p:pic>
        <p:nvPicPr>
          <p:cNvPr id="22" name="图片 1">
            <a:extLst>
              <a:ext uri="{FF2B5EF4-FFF2-40B4-BE49-F238E27FC236}">
                <a16:creationId xmlns:a16="http://schemas.microsoft.com/office/drawing/2014/main" id="{DF58D54B-FDE9-46C2-AFCC-1E1B009C1C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6542" y="4039586"/>
            <a:ext cx="3353902" cy="25414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337460" y="3692017"/>
            <a:ext cx="21043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Fira Sans" panose="020B0503050000020004" pitchFamily="34" charset="0"/>
              </a:rPr>
              <a:t>Available right of way</a:t>
            </a:r>
            <a:endParaRPr lang="ar-EG" sz="1200" dirty="0">
              <a:latin typeface="Fira Sans" panose="020B05030500000200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28419" y="6581001"/>
            <a:ext cx="2550148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Fira Sans" panose="020B0503050000020004" pitchFamily="34" charset="0"/>
              </a:rPr>
              <a:t>Boardings/ alightings</a:t>
            </a:r>
            <a:endParaRPr lang="ar-EG" sz="1200" dirty="0">
              <a:latin typeface="Fira Sans" panose="020B05030500000200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0845" y="6571168"/>
            <a:ext cx="2417583" cy="28140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Fira Sans" panose="020B0503050000020004" pitchFamily="34" charset="0"/>
              </a:rPr>
              <a:t>Public transport volumes</a:t>
            </a:r>
            <a:endParaRPr lang="ar-EG" sz="1200" dirty="0">
              <a:latin typeface="Fira Sans" panose="020B05030500000200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4247" y="3692017"/>
            <a:ext cx="23584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200" dirty="0">
                <a:latin typeface="Fira Sans" panose="020B0503050000020004" pitchFamily="34" charset="0"/>
              </a:rPr>
              <a:t>Public transport speeds</a:t>
            </a:r>
            <a:endParaRPr lang="ar-EG" sz="12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64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Service plan - Western BRT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A05F8-681C-47C7-82F9-D6E126486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509" y="2620375"/>
            <a:ext cx="3952159" cy="20523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A9757-0EC9-4695-888B-25675646C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527" y="2618196"/>
            <a:ext cx="4102964" cy="2054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B075A7-BA09-4C83-ABCC-91956C67B7BC}"/>
              </a:ext>
            </a:extLst>
          </p:cNvPr>
          <p:cNvSpPr txBox="1"/>
          <p:nvPr/>
        </p:nvSpPr>
        <p:spPr>
          <a:xfrm>
            <a:off x="3457355" y="3841729"/>
            <a:ext cx="827313" cy="830997"/>
          </a:xfrm>
          <a:prstGeom prst="rect">
            <a:avLst/>
          </a:prstGeom>
          <a:solidFill>
            <a:srgbClr val="E57231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Line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39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97 min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28 stops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C9358-85B7-4AA7-8084-425CE0D8E995}"/>
              </a:ext>
            </a:extLst>
          </p:cNvPr>
          <p:cNvSpPr txBox="1"/>
          <p:nvPr/>
        </p:nvSpPr>
        <p:spPr>
          <a:xfrm>
            <a:off x="7984178" y="3841728"/>
            <a:ext cx="827313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Trebuchet MS" panose="020B0603020202020204" pitchFamily="34" charset="0"/>
                <a:sym typeface="Arial" charset="0"/>
              </a:rPr>
              <a:t>Line 3</a:t>
            </a:r>
          </a:p>
          <a:p>
            <a:r>
              <a:rPr lang="en-US" sz="1200" dirty="0">
                <a:solidFill>
                  <a:srgbClr val="FFFFFF"/>
                </a:solidFill>
                <a:latin typeface="Trebuchet MS" panose="020B0603020202020204" pitchFamily="34" charset="0"/>
                <a:sym typeface="Arial" charset="0"/>
              </a:rPr>
              <a:t>26 km</a:t>
            </a:r>
          </a:p>
          <a:p>
            <a:r>
              <a:rPr lang="en-US" sz="1200" dirty="0">
                <a:solidFill>
                  <a:srgbClr val="FFFFFF"/>
                </a:solidFill>
                <a:latin typeface="Trebuchet MS" panose="020B0603020202020204" pitchFamily="34" charset="0"/>
                <a:sym typeface="Arial" charset="0"/>
              </a:rPr>
              <a:t>59 min</a:t>
            </a:r>
          </a:p>
          <a:p>
            <a:r>
              <a:rPr lang="en-US" sz="1200" dirty="0">
                <a:solidFill>
                  <a:srgbClr val="FFFFFF"/>
                </a:solidFill>
                <a:latin typeface="Trebuchet MS" panose="020B0603020202020204" pitchFamily="34" charset="0"/>
                <a:sym typeface="Arial" charset="0"/>
              </a:rPr>
              <a:t>9 stops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68BA49-2D9A-4CEB-AFFE-C4F2FD520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9" y="4750399"/>
            <a:ext cx="3901861" cy="20629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7929FF-1BE2-4170-8922-6A5483EE9DC8}"/>
              </a:ext>
            </a:extLst>
          </p:cNvPr>
          <p:cNvSpPr txBox="1"/>
          <p:nvPr/>
        </p:nvSpPr>
        <p:spPr>
          <a:xfrm>
            <a:off x="3407057" y="5982379"/>
            <a:ext cx="827313" cy="830997"/>
          </a:xfrm>
          <a:prstGeom prst="rect">
            <a:avLst/>
          </a:prstGeom>
          <a:solidFill>
            <a:srgbClr val="009C4C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Line 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38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93 min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24 stops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1ADDA5-31EB-4490-B8A0-236F30EEE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791" y="4753901"/>
            <a:ext cx="4104700" cy="2055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A0AEE7-FDF7-4F0E-A6DD-CF40072AF75D}"/>
              </a:ext>
            </a:extLst>
          </p:cNvPr>
          <p:cNvSpPr txBox="1"/>
          <p:nvPr/>
        </p:nvSpPr>
        <p:spPr>
          <a:xfrm>
            <a:off x="7984177" y="5978875"/>
            <a:ext cx="827313" cy="830997"/>
          </a:xfrm>
          <a:prstGeom prst="rect">
            <a:avLst/>
          </a:prstGeom>
          <a:solidFill>
            <a:srgbClr val="8E89AE">
              <a:lumMod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Line 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10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27 min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 pitchFamily="34" charset="0"/>
                <a:sym typeface="Arial" charset="0"/>
              </a:rPr>
              <a:t>11 stops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E97D7-4FBD-435A-8BC3-226EE10C9761}"/>
              </a:ext>
            </a:extLst>
          </p:cNvPr>
          <p:cNvSpPr txBox="1"/>
          <p:nvPr/>
        </p:nvSpPr>
        <p:spPr>
          <a:xfrm>
            <a:off x="332509" y="1394426"/>
            <a:ext cx="881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Daily boardings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: 126,000 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</a:rPr>
              <a:t>(e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xpress and regular services)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Speed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: 21-35 km/h (vs. speed of 5-10 km/</a:t>
            </a:r>
            <a:r>
              <a:rPr lang="en-US" sz="18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hr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 on 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</a:rPr>
              <a:t>M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ehwar Markazi 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</a:rPr>
              <a:t>&amp; F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aisal today)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Stations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: 34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Fleet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Trebuchet MS" panose="020B0603020202020204" pitchFamily="34" charset="0"/>
                <a:sym typeface="Arial" charset="0"/>
              </a:rPr>
              <a:t>: 119 articulated buses (18 m bus)</a:t>
            </a:r>
          </a:p>
        </p:txBody>
      </p:sp>
    </p:spTree>
    <p:extLst>
      <p:ext uri="{BB962C8B-B14F-4D97-AF65-F5344CB8AC3E}">
        <p14:creationId xmlns:p14="http://schemas.microsoft.com/office/powerpoint/2010/main" val="124532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process</a:t>
            </a:r>
          </a:p>
        </p:txBody>
      </p:sp>
      <p:pic>
        <p:nvPicPr>
          <p:cNvPr id="17" name="Picture 16" descr="station configur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9203" y="2021271"/>
            <a:ext cx="5943600" cy="3376717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556871" y="5438439"/>
            <a:ext cx="5262404" cy="69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lvl="1">
              <a:spcBef>
                <a:spcPts val="600"/>
              </a:spcBef>
              <a:buSzPct val="100000"/>
              <a:buFont typeface="Times" charset="0"/>
              <a:buNone/>
            </a:pPr>
            <a:r>
              <a:rPr lang="en-US" sz="2000" b="1" dirty="0">
                <a:solidFill>
                  <a:srgbClr val="595959"/>
                </a:solidFill>
                <a:latin typeface="Trebuchet MS"/>
                <a:cs typeface="Trebuchet MS"/>
              </a:rPr>
              <a:t>Station configuration based on passenger demand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9600" y="2583295"/>
            <a:ext cx="1875895" cy="533902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Corridor identification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09600" y="1455360"/>
            <a:ext cx="1875895" cy="661498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Passenger demand assessment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1447800" y="2144566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09600" y="4393658"/>
            <a:ext cx="1875895" cy="558543"/>
          </a:xfrm>
          <a:prstGeom prst="roundRect">
            <a:avLst>
              <a:gd name="adj" fmla="val 10567"/>
            </a:avLst>
          </a:prstGeom>
          <a:solidFill>
            <a:srgbClr val="FFCC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Infrastructure design 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1447800" y="395493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9600" y="3576618"/>
            <a:ext cx="1875895" cy="348531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Service plan</a:t>
            </a:r>
          </a:p>
        </p:txBody>
      </p:sp>
      <p:sp>
        <p:nvSpPr>
          <p:cNvPr id="27" name="Right Arrow 26"/>
          <p:cNvSpPr/>
          <p:nvPr/>
        </p:nvSpPr>
        <p:spPr>
          <a:xfrm rot="5400000">
            <a:off x="1447800" y="313634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ight Arrow 27"/>
          <p:cNvSpPr/>
          <p:nvPr/>
        </p:nvSpPr>
        <p:spPr>
          <a:xfrm rot="5400000">
            <a:off x="1447800" y="4986968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09600" y="5425696"/>
            <a:ext cx="1875895" cy="364945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Financial Model</a:t>
            </a:r>
          </a:p>
        </p:txBody>
      </p:sp>
      <p:sp>
        <p:nvSpPr>
          <p:cNvPr id="30" name="Right Arrow 29"/>
          <p:cNvSpPr/>
          <p:nvPr/>
        </p:nvSpPr>
        <p:spPr>
          <a:xfrm rot="5400000">
            <a:off x="1447800" y="5837350"/>
            <a:ext cx="388116" cy="38811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7963" y="6230310"/>
            <a:ext cx="1963564" cy="532845"/>
          </a:xfrm>
          <a:prstGeom prst="roundRect">
            <a:avLst>
              <a:gd name="adj" fmla="val 10567"/>
            </a:avLst>
          </a:prstGeom>
          <a:solidFill>
            <a:srgbClr val="D9D9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  <a:latin typeface="Trebuchet MS"/>
                <a:cs typeface="Trebuchet MS"/>
              </a:rPr>
              <a:t>Business &amp; Institutional Mod. </a:t>
            </a:r>
          </a:p>
        </p:txBody>
      </p:sp>
    </p:spTree>
    <p:extLst>
      <p:ext uri="{BB962C8B-B14F-4D97-AF65-F5344CB8AC3E}">
        <p14:creationId xmlns:p14="http://schemas.microsoft.com/office/powerpoint/2010/main" val="411411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851"/>
      </a:accent1>
      <a:accent2>
        <a:srgbClr val="3B85B8"/>
      </a:accent2>
      <a:accent3>
        <a:srgbClr val="8C089C"/>
      </a:accent3>
      <a:accent4>
        <a:srgbClr val="D63369"/>
      </a:accent4>
      <a:accent5>
        <a:srgbClr val="FF8C00"/>
      </a:accent5>
      <a:accent6>
        <a:srgbClr val="FFB812"/>
      </a:accent6>
      <a:hlink>
        <a:srgbClr val="000000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2850</TotalTime>
  <Words>1095</Words>
  <Application>Microsoft Macintosh PowerPoint</Application>
  <PresentationFormat>On-screen Show (4:3)</PresentationFormat>
  <Paragraphs>299</Paragraphs>
  <Slides>28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Fira sans</vt:lpstr>
      <vt:lpstr>Fira sans</vt:lpstr>
      <vt:lpstr>Fira Sans Medium</vt:lpstr>
      <vt:lpstr>Times</vt:lpstr>
      <vt:lpstr>Trebuchet MS</vt:lpstr>
      <vt:lpstr>Office Theme</vt:lpstr>
      <vt:lpstr>AutoCAD Drawing</vt:lpstr>
      <vt:lpstr>Cairo BRT Western Corridor  design</vt:lpstr>
      <vt:lpstr>Cairo traffic congestion</vt:lpstr>
      <vt:lpstr>Most Public transport trips depends on microbuses</vt:lpstr>
      <vt:lpstr>Cairo BRT Master Plan</vt:lpstr>
      <vt:lpstr>Cairo BRT Western Corridor</vt:lpstr>
      <vt:lpstr>Planning process</vt:lpstr>
      <vt:lpstr>Data collection process</vt:lpstr>
      <vt:lpstr>Service plan - Western BRT </vt:lpstr>
      <vt:lpstr>Planning process</vt:lpstr>
      <vt:lpstr>Al Mehwar Al Markazi Cross section on stations</vt:lpstr>
      <vt:lpstr>Al Mehwar Al Markazi Cross section outside stations</vt:lpstr>
      <vt:lpstr>Station typologies </vt:lpstr>
      <vt:lpstr>Type H1: At-grade station</vt:lpstr>
      <vt:lpstr>At-grade station</vt:lpstr>
      <vt:lpstr>Type D: Pedestrian bridge station</vt:lpstr>
      <vt:lpstr>Station-bus interface</vt:lpstr>
      <vt:lpstr>Bus specifications</vt:lpstr>
      <vt:lpstr>PowerPoint Presentation</vt:lpstr>
      <vt:lpstr>PowerPoint Presentation</vt:lpstr>
      <vt:lpstr>PowerPoint Presentation</vt:lpstr>
      <vt:lpstr>26th of July Intersection Existing</vt:lpstr>
      <vt:lpstr>26th of July Intersection Alternative 1 with BRT crossing at grade </vt:lpstr>
      <vt:lpstr>26th of July Intersection Alternative 2 with BRT exclusive flyover</vt:lpstr>
      <vt:lpstr>Giza Bridges</vt:lpstr>
      <vt:lpstr>Industrial Rd. Depot</vt:lpstr>
      <vt:lpstr>Planning process</vt:lpstr>
      <vt:lpstr>Planning process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Kost</dc:creator>
  <cp:lastModifiedBy>Carolyne Mimano</cp:lastModifiedBy>
  <cp:revision>192</cp:revision>
  <dcterms:created xsi:type="dcterms:W3CDTF">2020-02-23T18:27:29Z</dcterms:created>
  <dcterms:modified xsi:type="dcterms:W3CDTF">2021-04-29T14:55:57Z</dcterms:modified>
</cp:coreProperties>
</file>