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3"/>
  </p:notesMasterIdLst>
  <p:sldIdLst>
    <p:sldId id="1368" r:id="rId2"/>
    <p:sldId id="1611" r:id="rId3"/>
    <p:sldId id="1608" r:id="rId4"/>
    <p:sldId id="1612" r:id="rId5"/>
    <p:sldId id="1481" r:id="rId6"/>
    <p:sldId id="1437" r:id="rId7"/>
    <p:sldId id="1613" r:id="rId8"/>
    <p:sldId id="1610" r:id="rId9"/>
    <p:sldId id="1482" r:id="rId10"/>
    <p:sldId id="1486" r:id="rId11"/>
    <p:sldId id="1009" r:id="rId12"/>
    <p:sldId id="373" r:id="rId13"/>
    <p:sldId id="1490" r:id="rId14"/>
    <p:sldId id="1491" r:id="rId15"/>
    <p:sldId id="378" r:id="rId16"/>
    <p:sldId id="1493" r:id="rId17"/>
    <p:sldId id="484" r:id="rId18"/>
    <p:sldId id="1483" r:id="rId19"/>
    <p:sldId id="379" r:id="rId20"/>
    <p:sldId id="1487" r:id="rId21"/>
    <p:sldId id="1485" r:id="rId22"/>
    <p:sldId id="1494" r:id="rId23"/>
    <p:sldId id="1495" r:id="rId24"/>
    <p:sldId id="1496" r:id="rId25"/>
    <p:sldId id="383" r:id="rId26"/>
    <p:sldId id="1497" r:id="rId27"/>
    <p:sldId id="382" r:id="rId28"/>
    <p:sldId id="291" r:id="rId29"/>
    <p:sldId id="1498" r:id="rId30"/>
    <p:sldId id="1480" r:id="rId31"/>
    <p:sldId id="143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D5F"/>
    <a:srgbClr val="000000"/>
    <a:srgbClr val="3DCC82"/>
    <a:srgbClr val="23B369"/>
    <a:srgbClr val="28CC78"/>
    <a:srgbClr val="51CC8C"/>
    <a:srgbClr val="66CC97"/>
    <a:srgbClr val="32A86C"/>
    <a:srgbClr val="21A863"/>
    <a:srgbClr val="10A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4"/>
    <p:restoredTop sz="96208"/>
  </p:normalViewPr>
  <p:slideViewPr>
    <p:cSldViewPr snapToGrid="0" snapToObjects="1">
      <p:cViewPr varScale="1">
        <p:scale>
          <a:sx n="47" d="100"/>
          <a:sy n="47" d="100"/>
        </p:scale>
        <p:origin x="568" y="44"/>
      </p:cViewPr>
      <p:guideLst/>
    </p:cSldViewPr>
  </p:slideViewPr>
  <p:outlineViewPr>
    <p:cViewPr>
      <p:scale>
        <a:sx n="33" d="100"/>
        <a:sy n="33" d="100"/>
      </p:scale>
      <p:origin x="0" y="-60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FD742-0219-3446-8282-98E10F39627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0ACA7CE5-9006-8944-B999-1F3AB7DEC567}">
      <dgm:prSet phldrT="[Text]" custT="1"/>
      <dgm:spPr>
        <a:solidFill>
          <a:srgbClr val="B33696"/>
        </a:solidFill>
      </dgm:spPr>
      <dgm:t>
        <a:bodyPr/>
        <a:lstStyle/>
        <a:p>
          <a:r>
            <a:rPr lang="en-US" sz="1600" b="0" dirty="0">
              <a:latin typeface="Fira Sans" panose="020B0503050000020004" pitchFamily="34" charset="0"/>
            </a:rPr>
            <a:t>Public transport agency</a:t>
          </a:r>
        </a:p>
      </dgm:t>
    </dgm:pt>
    <dgm:pt modelId="{08BBF0EC-9725-D84E-944D-BBDFA00AFFE2}" type="parTrans" cxnId="{53B7E9C9-8783-FB4A-8001-454578530C6A}">
      <dgm:prSet/>
      <dgm:spPr/>
      <dgm:t>
        <a:bodyPr/>
        <a:lstStyle/>
        <a:p>
          <a:endParaRPr lang="en-US" sz="1800">
            <a:latin typeface="Fira Sans" panose="020B0503050000020004" pitchFamily="34" charset="0"/>
          </a:endParaRPr>
        </a:p>
      </dgm:t>
    </dgm:pt>
    <dgm:pt modelId="{7244C043-045E-464E-AF03-A3EE126F69B1}" type="sibTrans" cxnId="{53B7E9C9-8783-FB4A-8001-454578530C6A}">
      <dgm:prSet/>
      <dgm:spPr/>
      <dgm:t>
        <a:bodyPr/>
        <a:lstStyle/>
        <a:p>
          <a:endParaRPr lang="en-US" sz="1800">
            <a:latin typeface="Fira Sans" panose="020B0503050000020004" pitchFamily="34" charset="0"/>
          </a:endParaRPr>
        </a:p>
      </dgm:t>
    </dgm:pt>
    <dgm:pt modelId="{F1814FC2-F6CB-4647-85FA-3D5E7DA74379}">
      <dgm:prSet phldrT="[Text]" custT="1"/>
      <dgm:spPr>
        <a:solidFill>
          <a:srgbClr val="E8A72E"/>
        </a:solidFill>
      </dgm:spPr>
      <dgm:t>
        <a:bodyPr/>
        <a:lstStyle/>
        <a:p>
          <a:r>
            <a:rPr lang="en-US" sz="1600" dirty="0">
              <a:latin typeface="Fira Sans" panose="020B0503050000020004" pitchFamily="34" charset="0"/>
            </a:rPr>
            <a:t>Private bus operators</a:t>
          </a:r>
        </a:p>
      </dgm:t>
    </dgm:pt>
    <dgm:pt modelId="{6963CA5C-2967-CA4F-B195-8596EC6B1804}" type="parTrans" cxnId="{4ACA1F61-E0DC-9441-9746-E172E8A2C627}">
      <dgm:prSet/>
      <dgm:spPr>
        <a:ln>
          <a:solidFill>
            <a:schemeClr val="bg1">
              <a:lumMod val="75000"/>
            </a:schemeClr>
          </a:solidFill>
        </a:ln>
      </dgm:spPr>
      <dgm:t>
        <a:bodyPr/>
        <a:lstStyle/>
        <a:p>
          <a:endParaRPr lang="en-US" sz="1800">
            <a:latin typeface="Fira Sans" panose="020B0503050000020004" pitchFamily="34" charset="0"/>
          </a:endParaRPr>
        </a:p>
      </dgm:t>
    </dgm:pt>
    <dgm:pt modelId="{E75F9D4E-A7B4-3E4A-8BC0-C912EE4BAA86}" type="sibTrans" cxnId="{4ACA1F61-E0DC-9441-9746-E172E8A2C627}">
      <dgm:prSet/>
      <dgm:spPr/>
      <dgm:t>
        <a:bodyPr/>
        <a:lstStyle/>
        <a:p>
          <a:endParaRPr lang="en-US" sz="1800">
            <a:latin typeface="Fira Sans" panose="020B0503050000020004" pitchFamily="34" charset="0"/>
          </a:endParaRPr>
        </a:p>
      </dgm:t>
    </dgm:pt>
    <dgm:pt modelId="{2E99FD31-B500-F24F-B022-51A86C8DD229}">
      <dgm:prSet phldrT="[Text]" custT="1"/>
      <dgm:spPr>
        <a:solidFill>
          <a:srgbClr val="E8A72E"/>
        </a:solidFill>
      </dgm:spPr>
      <dgm:t>
        <a:bodyPr/>
        <a:lstStyle/>
        <a:p>
          <a:r>
            <a:rPr lang="en-US" sz="1600" dirty="0">
              <a:latin typeface="Fira Sans" panose="020B0503050000020004" pitchFamily="34" charset="0"/>
            </a:rPr>
            <a:t>Fare collection</a:t>
          </a:r>
        </a:p>
      </dgm:t>
    </dgm:pt>
    <dgm:pt modelId="{E8A7D05F-C752-6043-A39B-47CCA475E54B}" type="parTrans" cxnId="{1DB0F38A-761B-CA48-B330-A5AADF591C01}">
      <dgm:prSet/>
      <dgm:spPr>
        <a:ln>
          <a:solidFill>
            <a:schemeClr val="bg1">
              <a:lumMod val="75000"/>
            </a:schemeClr>
          </a:solidFill>
        </a:ln>
      </dgm:spPr>
      <dgm:t>
        <a:bodyPr/>
        <a:lstStyle/>
        <a:p>
          <a:endParaRPr lang="en-US" sz="1800">
            <a:latin typeface="Fira Sans" panose="020B0503050000020004" pitchFamily="34" charset="0"/>
          </a:endParaRPr>
        </a:p>
      </dgm:t>
    </dgm:pt>
    <dgm:pt modelId="{A81F772C-1AFB-E343-927B-67BA85F90BAA}" type="sibTrans" cxnId="{1DB0F38A-761B-CA48-B330-A5AADF591C01}">
      <dgm:prSet/>
      <dgm:spPr/>
      <dgm:t>
        <a:bodyPr/>
        <a:lstStyle/>
        <a:p>
          <a:endParaRPr lang="en-US" sz="1800">
            <a:latin typeface="Fira Sans" panose="020B0503050000020004" pitchFamily="34" charset="0"/>
          </a:endParaRPr>
        </a:p>
      </dgm:t>
    </dgm:pt>
    <dgm:pt modelId="{38E9BD8A-5651-6E4E-A12E-6F62B2D9D56E}">
      <dgm:prSet phldrT="[Text]" custT="1"/>
      <dgm:spPr>
        <a:solidFill>
          <a:srgbClr val="E8A72E"/>
        </a:solidFill>
      </dgm:spPr>
      <dgm:t>
        <a:bodyPr/>
        <a:lstStyle/>
        <a:p>
          <a:r>
            <a:rPr lang="en-US" sz="1600" dirty="0">
              <a:latin typeface="Fira Sans" panose="020B0503050000020004" pitchFamily="34" charset="0"/>
            </a:rPr>
            <a:t>Fund manager (bank)</a:t>
          </a:r>
        </a:p>
      </dgm:t>
    </dgm:pt>
    <dgm:pt modelId="{7DBC6AB0-E6DC-AE45-91AE-5E6F7F96EF80}" type="parTrans" cxnId="{422FC754-E96D-914E-BE60-D755A2D7419C}">
      <dgm:prSet/>
      <dgm:spPr>
        <a:ln>
          <a:solidFill>
            <a:schemeClr val="bg1">
              <a:lumMod val="75000"/>
            </a:schemeClr>
          </a:solidFill>
        </a:ln>
      </dgm:spPr>
      <dgm:t>
        <a:bodyPr/>
        <a:lstStyle/>
        <a:p>
          <a:endParaRPr lang="en-US" sz="1800">
            <a:latin typeface="Fira Sans" panose="020B0503050000020004" pitchFamily="34" charset="0"/>
          </a:endParaRPr>
        </a:p>
      </dgm:t>
    </dgm:pt>
    <dgm:pt modelId="{6FDD38E2-0439-0A48-9256-6F03E0CE41C9}" type="sibTrans" cxnId="{422FC754-E96D-914E-BE60-D755A2D7419C}">
      <dgm:prSet/>
      <dgm:spPr/>
      <dgm:t>
        <a:bodyPr/>
        <a:lstStyle/>
        <a:p>
          <a:endParaRPr lang="en-US" sz="1800">
            <a:latin typeface="Fira Sans" panose="020B0503050000020004" pitchFamily="34" charset="0"/>
          </a:endParaRPr>
        </a:p>
      </dgm:t>
    </dgm:pt>
    <dgm:pt modelId="{1C4FC46B-3418-0747-BAFD-237DA3AA66C3}">
      <dgm:prSet custT="1"/>
      <dgm:spPr>
        <a:solidFill>
          <a:srgbClr val="E8A72E"/>
        </a:solidFill>
      </dgm:spPr>
      <dgm:t>
        <a:bodyPr/>
        <a:lstStyle/>
        <a:p>
          <a:r>
            <a:rPr lang="en-US" sz="1600" dirty="0">
              <a:latin typeface="Fira Sans" panose="020B0503050000020004" pitchFamily="34" charset="0"/>
            </a:rPr>
            <a:t>Station management</a:t>
          </a:r>
        </a:p>
      </dgm:t>
    </dgm:pt>
    <dgm:pt modelId="{05A4B089-EB3F-AD40-B05A-BED5CCC70D6C}" type="parTrans" cxnId="{B49CC57C-D928-4340-96D1-FDDFB8E06FD9}">
      <dgm:prSet/>
      <dgm:spPr>
        <a:ln>
          <a:solidFill>
            <a:schemeClr val="bg1">
              <a:lumMod val="75000"/>
            </a:schemeClr>
          </a:solidFill>
        </a:ln>
      </dgm:spPr>
      <dgm:t>
        <a:bodyPr/>
        <a:lstStyle/>
        <a:p>
          <a:endParaRPr lang="en-US" sz="1800">
            <a:latin typeface="Fira Sans" panose="020B0503050000020004" pitchFamily="34" charset="0"/>
          </a:endParaRPr>
        </a:p>
      </dgm:t>
    </dgm:pt>
    <dgm:pt modelId="{DBF21168-5FBD-9441-803C-78A9C9BFB203}" type="sibTrans" cxnId="{B49CC57C-D928-4340-96D1-FDDFB8E06FD9}">
      <dgm:prSet/>
      <dgm:spPr/>
      <dgm:t>
        <a:bodyPr/>
        <a:lstStyle/>
        <a:p>
          <a:endParaRPr lang="en-US" sz="1800">
            <a:latin typeface="Fira Sans" panose="020B0503050000020004" pitchFamily="34" charset="0"/>
          </a:endParaRPr>
        </a:p>
      </dgm:t>
    </dgm:pt>
    <dgm:pt modelId="{02C51729-54D6-0C4B-A057-A41BC773723D}">
      <dgm:prSet custT="1"/>
      <dgm:spPr>
        <a:solidFill>
          <a:srgbClr val="E8A72E"/>
        </a:solidFill>
      </dgm:spPr>
      <dgm:t>
        <a:bodyPr/>
        <a:lstStyle/>
        <a:p>
          <a:r>
            <a:rPr lang="en-US" sz="1600" dirty="0">
              <a:latin typeface="Fira Sans" panose="020B0503050000020004" pitchFamily="34" charset="0"/>
            </a:rPr>
            <a:t>Control centre</a:t>
          </a:r>
        </a:p>
      </dgm:t>
    </dgm:pt>
    <dgm:pt modelId="{5961BA5B-E8E9-434C-B0E9-1CC922F96CED}" type="parTrans" cxnId="{1C2ADC8F-E737-A840-A808-DD569284C156}">
      <dgm:prSet/>
      <dgm:spPr>
        <a:ln>
          <a:solidFill>
            <a:schemeClr val="bg1">
              <a:lumMod val="75000"/>
            </a:schemeClr>
          </a:solidFill>
        </a:ln>
      </dgm:spPr>
      <dgm:t>
        <a:bodyPr/>
        <a:lstStyle/>
        <a:p>
          <a:endParaRPr lang="en-US" sz="1800">
            <a:latin typeface="Fira Sans" panose="020B0503050000020004" pitchFamily="34" charset="0"/>
          </a:endParaRPr>
        </a:p>
      </dgm:t>
    </dgm:pt>
    <dgm:pt modelId="{02429BC9-4947-B24E-99AA-83387CE435C3}" type="sibTrans" cxnId="{1C2ADC8F-E737-A840-A808-DD569284C156}">
      <dgm:prSet/>
      <dgm:spPr/>
      <dgm:t>
        <a:bodyPr/>
        <a:lstStyle/>
        <a:p>
          <a:endParaRPr lang="en-US" sz="1800">
            <a:latin typeface="Fira Sans" panose="020B0503050000020004" pitchFamily="34" charset="0"/>
          </a:endParaRPr>
        </a:p>
      </dgm:t>
    </dgm:pt>
    <dgm:pt modelId="{C973D27D-F178-4348-8BFF-ACFAF3615060}" type="pres">
      <dgm:prSet presAssocID="{877FD742-0219-3446-8282-98E10F396272}" presName="hierChild1" presStyleCnt="0">
        <dgm:presLayoutVars>
          <dgm:orgChart val="1"/>
          <dgm:chPref val="1"/>
          <dgm:dir/>
          <dgm:animOne val="branch"/>
          <dgm:animLvl val="lvl"/>
          <dgm:resizeHandles/>
        </dgm:presLayoutVars>
      </dgm:prSet>
      <dgm:spPr/>
      <dgm:t>
        <a:bodyPr/>
        <a:lstStyle/>
        <a:p>
          <a:endParaRPr lang="en-US"/>
        </a:p>
      </dgm:t>
    </dgm:pt>
    <dgm:pt modelId="{8F9DF53C-0548-BC47-AC1D-FD2FBFB65482}" type="pres">
      <dgm:prSet presAssocID="{0ACA7CE5-9006-8944-B999-1F3AB7DEC567}" presName="hierRoot1" presStyleCnt="0">
        <dgm:presLayoutVars>
          <dgm:hierBranch val="init"/>
        </dgm:presLayoutVars>
      </dgm:prSet>
      <dgm:spPr/>
    </dgm:pt>
    <dgm:pt modelId="{FB4618CE-3374-D046-B94C-8D700FDD88D3}" type="pres">
      <dgm:prSet presAssocID="{0ACA7CE5-9006-8944-B999-1F3AB7DEC567}" presName="rootComposite1" presStyleCnt="0"/>
      <dgm:spPr/>
    </dgm:pt>
    <dgm:pt modelId="{D7538DCB-C72D-4D44-80FF-F7B1DCA75873}" type="pres">
      <dgm:prSet presAssocID="{0ACA7CE5-9006-8944-B999-1F3AB7DEC567}" presName="rootText1" presStyleLbl="node0" presStyleIdx="0" presStyleCnt="1" custScaleY="155645">
        <dgm:presLayoutVars>
          <dgm:chPref val="3"/>
        </dgm:presLayoutVars>
      </dgm:prSet>
      <dgm:spPr/>
      <dgm:t>
        <a:bodyPr/>
        <a:lstStyle/>
        <a:p>
          <a:endParaRPr lang="en-US"/>
        </a:p>
      </dgm:t>
    </dgm:pt>
    <dgm:pt modelId="{AFB7FDDC-1CD3-714E-B885-B3D191B667A2}" type="pres">
      <dgm:prSet presAssocID="{0ACA7CE5-9006-8944-B999-1F3AB7DEC567}" presName="rootConnector1" presStyleLbl="node1" presStyleIdx="0" presStyleCnt="0"/>
      <dgm:spPr/>
      <dgm:t>
        <a:bodyPr/>
        <a:lstStyle/>
        <a:p>
          <a:endParaRPr lang="en-US"/>
        </a:p>
      </dgm:t>
    </dgm:pt>
    <dgm:pt modelId="{107DF0CA-54D7-0A4F-A9BB-4F64911653B2}" type="pres">
      <dgm:prSet presAssocID="{0ACA7CE5-9006-8944-B999-1F3AB7DEC567}" presName="hierChild2" presStyleCnt="0"/>
      <dgm:spPr/>
    </dgm:pt>
    <dgm:pt modelId="{1CF6A596-7032-6944-B0E5-D5DF49ABB264}" type="pres">
      <dgm:prSet presAssocID="{6963CA5C-2967-CA4F-B195-8596EC6B1804}" presName="Name37" presStyleLbl="parChTrans1D2" presStyleIdx="0" presStyleCnt="5"/>
      <dgm:spPr/>
      <dgm:t>
        <a:bodyPr/>
        <a:lstStyle/>
        <a:p>
          <a:endParaRPr lang="en-US"/>
        </a:p>
      </dgm:t>
    </dgm:pt>
    <dgm:pt modelId="{CB2ADD9E-ED6C-9A42-9FD5-36146408E8CD}" type="pres">
      <dgm:prSet presAssocID="{F1814FC2-F6CB-4647-85FA-3D5E7DA74379}" presName="hierRoot2" presStyleCnt="0">
        <dgm:presLayoutVars>
          <dgm:hierBranch val="init"/>
        </dgm:presLayoutVars>
      </dgm:prSet>
      <dgm:spPr/>
    </dgm:pt>
    <dgm:pt modelId="{F3469ED8-ECAF-754A-B87E-F3F47ECE17BA}" type="pres">
      <dgm:prSet presAssocID="{F1814FC2-F6CB-4647-85FA-3D5E7DA74379}" presName="rootComposite" presStyleCnt="0"/>
      <dgm:spPr/>
    </dgm:pt>
    <dgm:pt modelId="{F427921B-BBCF-1D46-B9D2-D6C33EAFAC2D}" type="pres">
      <dgm:prSet presAssocID="{F1814FC2-F6CB-4647-85FA-3D5E7DA74379}" presName="rootText" presStyleLbl="node2" presStyleIdx="0" presStyleCnt="5" custScaleY="155645">
        <dgm:presLayoutVars>
          <dgm:chPref val="3"/>
        </dgm:presLayoutVars>
      </dgm:prSet>
      <dgm:spPr/>
      <dgm:t>
        <a:bodyPr/>
        <a:lstStyle/>
        <a:p>
          <a:endParaRPr lang="en-US"/>
        </a:p>
      </dgm:t>
    </dgm:pt>
    <dgm:pt modelId="{D8A132D6-891E-1D4B-BA78-B3C67C64C91C}" type="pres">
      <dgm:prSet presAssocID="{F1814FC2-F6CB-4647-85FA-3D5E7DA74379}" presName="rootConnector" presStyleLbl="node2" presStyleIdx="0" presStyleCnt="5"/>
      <dgm:spPr/>
      <dgm:t>
        <a:bodyPr/>
        <a:lstStyle/>
        <a:p>
          <a:endParaRPr lang="en-US"/>
        </a:p>
      </dgm:t>
    </dgm:pt>
    <dgm:pt modelId="{BE58522C-10B3-D44B-BEA3-72E258B91F89}" type="pres">
      <dgm:prSet presAssocID="{F1814FC2-F6CB-4647-85FA-3D5E7DA74379}" presName="hierChild4" presStyleCnt="0"/>
      <dgm:spPr/>
    </dgm:pt>
    <dgm:pt modelId="{21592716-441B-B249-84F1-BC0D1428C8C5}" type="pres">
      <dgm:prSet presAssocID="{F1814FC2-F6CB-4647-85FA-3D5E7DA74379}" presName="hierChild5" presStyleCnt="0"/>
      <dgm:spPr/>
    </dgm:pt>
    <dgm:pt modelId="{933F2916-6456-CC41-9B46-6D76C064A5A8}" type="pres">
      <dgm:prSet presAssocID="{E8A7D05F-C752-6043-A39B-47CCA475E54B}" presName="Name37" presStyleLbl="parChTrans1D2" presStyleIdx="1" presStyleCnt="5"/>
      <dgm:spPr/>
      <dgm:t>
        <a:bodyPr/>
        <a:lstStyle/>
        <a:p>
          <a:endParaRPr lang="en-US"/>
        </a:p>
      </dgm:t>
    </dgm:pt>
    <dgm:pt modelId="{03C23FFB-5CAE-874F-96A9-923679CFD6A6}" type="pres">
      <dgm:prSet presAssocID="{2E99FD31-B500-F24F-B022-51A86C8DD229}" presName="hierRoot2" presStyleCnt="0">
        <dgm:presLayoutVars>
          <dgm:hierBranch val="init"/>
        </dgm:presLayoutVars>
      </dgm:prSet>
      <dgm:spPr/>
    </dgm:pt>
    <dgm:pt modelId="{FECF937F-4002-D04D-9788-7C0D6F4C92FE}" type="pres">
      <dgm:prSet presAssocID="{2E99FD31-B500-F24F-B022-51A86C8DD229}" presName="rootComposite" presStyleCnt="0"/>
      <dgm:spPr/>
    </dgm:pt>
    <dgm:pt modelId="{EED216A9-B223-F343-BDD8-F10FC19B7BCD}" type="pres">
      <dgm:prSet presAssocID="{2E99FD31-B500-F24F-B022-51A86C8DD229}" presName="rootText" presStyleLbl="node2" presStyleIdx="1" presStyleCnt="5" custScaleY="155645">
        <dgm:presLayoutVars>
          <dgm:chPref val="3"/>
        </dgm:presLayoutVars>
      </dgm:prSet>
      <dgm:spPr/>
      <dgm:t>
        <a:bodyPr/>
        <a:lstStyle/>
        <a:p>
          <a:endParaRPr lang="en-US"/>
        </a:p>
      </dgm:t>
    </dgm:pt>
    <dgm:pt modelId="{B1F6A398-36F9-A344-A7BA-9B2797E00FA3}" type="pres">
      <dgm:prSet presAssocID="{2E99FD31-B500-F24F-B022-51A86C8DD229}" presName="rootConnector" presStyleLbl="node2" presStyleIdx="1" presStyleCnt="5"/>
      <dgm:spPr/>
      <dgm:t>
        <a:bodyPr/>
        <a:lstStyle/>
        <a:p>
          <a:endParaRPr lang="en-US"/>
        </a:p>
      </dgm:t>
    </dgm:pt>
    <dgm:pt modelId="{C9E9E0F2-54BC-B34B-B158-6EFE9D4F8F27}" type="pres">
      <dgm:prSet presAssocID="{2E99FD31-B500-F24F-B022-51A86C8DD229}" presName="hierChild4" presStyleCnt="0"/>
      <dgm:spPr/>
    </dgm:pt>
    <dgm:pt modelId="{4B2122F0-AFE0-8041-A8AF-DC1C6A9C9DB9}" type="pres">
      <dgm:prSet presAssocID="{2E99FD31-B500-F24F-B022-51A86C8DD229}" presName="hierChild5" presStyleCnt="0"/>
      <dgm:spPr/>
    </dgm:pt>
    <dgm:pt modelId="{4A4F22D0-437B-6342-8F47-3EB16E53E256}" type="pres">
      <dgm:prSet presAssocID="{7DBC6AB0-E6DC-AE45-91AE-5E6F7F96EF80}" presName="Name37" presStyleLbl="parChTrans1D2" presStyleIdx="2" presStyleCnt="5"/>
      <dgm:spPr/>
      <dgm:t>
        <a:bodyPr/>
        <a:lstStyle/>
        <a:p>
          <a:endParaRPr lang="en-US"/>
        </a:p>
      </dgm:t>
    </dgm:pt>
    <dgm:pt modelId="{9EF5D477-7B20-D74A-9DA6-288BCB992E4E}" type="pres">
      <dgm:prSet presAssocID="{38E9BD8A-5651-6E4E-A12E-6F62B2D9D56E}" presName="hierRoot2" presStyleCnt="0">
        <dgm:presLayoutVars>
          <dgm:hierBranch val="init"/>
        </dgm:presLayoutVars>
      </dgm:prSet>
      <dgm:spPr/>
    </dgm:pt>
    <dgm:pt modelId="{3D5E074B-4B65-0A42-80BB-10CCA006ADCE}" type="pres">
      <dgm:prSet presAssocID="{38E9BD8A-5651-6E4E-A12E-6F62B2D9D56E}" presName="rootComposite" presStyleCnt="0"/>
      <dgm:spPr/>
    </dgm:pt>
    <dgm:pt modelId="{BF7E7ED7-7C39-684A-89C3-1F8D8D30C1CE}" type="pres">
      <dgm:prSet presAssocID="{38E9BD8A-5651-6E4E-A12E-6F62B2D9D56E}" presName="rootText" presStyleLbl="node2" presStyleIdx="2" presStyleCnt="5" custScaleY="155645">
        <dgm:presLayoutVars>
          <dgm:chPref val="3"/>
        </dgm:presLayoutVars>
      </dgm:prSet>
      <dgm:spPr/>
      <dgm:t>
        <a:bodyPr/>
        <a:lstStyle/>
        <a:p>
          <a:endParaRPr lang="en-US"/>
        </a:p>
      </dgm:t>
    </dgm:pt>
    <dgm:pt modelId="{A48E2E40-792B-9A4F-AC20-486E55F67A7A}" type="pres">
      <dgm:prSet presAssocID="{38E9BD8A-5651-6E4E-A12E-6F62B2D9D56E}" presName="rootConnector" presStyleLbl="node2" presStyleIdx="2" presStyleCnt="5"/>
      <dgm:spPr/>
      <dgm:t>
        <a:bodyPr/>
        <a:lstStyle/>
        <a:p>
          <a:endParaRPr lang="en-US"/>
        </a:p>
      </dgm:t>
    </dgm:pt>
    <dgm:pt modelId="{035519CF-BB62-EE47-B063-1F9F2ABE136D}" type="pres">
      <dgm:prSet presAssocID="{38E9BD8A-5651-6E4E-A12E-6F62B2D9D56E}" presName="hierChild4" presStyleCnt="0"/>
      <dgm:spPr/>
    </dgm:pt>
    <dgm:pt modelId="{F18E5873-1BE8-9B47-8966-60D511A392E0}" type="pres">
      <dgm:prSet presAssocID="{38E9BD8A-5651-6E4E-A12E-6F62B2D9D56E}" presName="hierChild5" presStyleCnt="0"/>
      <dgm:spPr/>
    </dgm:pt>
    <dgm:pt modelId="{3F60EA7A-C1DF-BB40-8259-36A794E37E98}" type="pres">
      <dgm:prSet presAssocID="{05A4B089-EB3F-AD40-B05A-BED5CCC70D6C}" presName="Name37" presStyleLbl="parChTrans1D2" presStyleIdx="3" presStyleCnt="5"/>
      <dgm:spPr/>
      <dgm:t>
        <a:bodyPr/>
        <a:lstStyle/>
        <a:p>
          <a:endParaRPr lang="en-US"/>
        </a:p>
      </dgm:t>
    </dgm:pt>
    <dgm:pt modelId="{4591DB4A-7C90-1E4D-A30A-8F1BF6A5B9C0}" type="pres">
      <dgm:prSet presAssocID="{1C4FC46B-3418-0747-BAFD-237DA3AA66C3}" presName="hierRoot2" presStyleCnt="0">
        <dgm:presLayoutVars>
          <dgm:hierBranch val="init"/>
        </dgm:presLayoutVars>
      </dgm:prSet>
      <dgm:spPr/>
    </dgm:pt>
    <dgm:pt modelId="{D1B9A70C-D338-544F-BD18-03C51BE90DBB}" type="pres">
      <dgm:prSet presAssocID="{1C4FC46B-3418-0747-BAFD-237DA3AA66C3}" presName="rootComposite" presStyleCnt="0"/>
      <dgm:spPr/>
    </dgm:pt>
    <dgm:pt modelId="{BC0C2E42-E91D-1142-900A-885B5AB80657}" type="pres">
      <dgm:prSet presAssocID="{1C4FC46B-3418-0747-BAFD-237DA3AA66C3}" presName="rootText" presStyleLbl="node2" presStyleIdx="3" presStyleCnt="5" custScaleY="155645">
        <dgm:presLayoutVars>
          <dgm:chPref val="3"/>
        </dgm:presLayoutVars>
      </dgm:prSet>
      <dgm:spPr/>
      <dgm:t>
        <a:bodyPr/>
        <a:lstStyle/>
        <a:p>
          <a:endParaRPr lang="en-US"/>
        </a:p>
      </dgm:t>
    </dgm:pt>
    <dgm:pt modelId="{0E38FED1-930B-B04E-A84E-03F249D47CD2}" type="pres">
      <dgm:prSet presAssocID="{1C4FC46B-3418-0747-BAFD-237DA3AA66C3}" presName="rootConnector" presStyleLbl="node2" presStyleIdx="3" presStyleCnt="5"/>
      <dgm:spPr/>
      <dgm:t>
        <a:bodyPr/>
        <a:lstStyle/>
        <a:p>
          <a:endParaRPr lang="en-US"/>
        </a:p>
      </dgm:t>
    </dgm:pt>
    <dgm:pt modelId="{893C6F24-0416-2744-9CFC-30954B521C65}" type="pres">
      <dgm:prSet presAssocID="{1C4FC46B-3418-0747-BAFD-237DA3AA66C3}" presName="hierChild4" presStyleCnt="0"/>
      <dgm:spPr/>
    </dgm:pt>
    <dgm:pt modelId="{A3C54D02-F395-D641-985E-126E3D69AD3C}" type="pres">
      <dgm:prSet presAssocID="{1C4FC46B-3418-0747-BAFD-237DA3AA66C3}" presName="hierChild5" presStyleCnt="0"/>
      <dgm:spPr/>
    </dgm:pt>
    <dgm:pt modelId="{74AC8492-A5A3-3B46-A487-FC89E765DF03}" type="pres">
      <dgm:prSet presAssocID="{5961BA5B-E8E9-434C-B0E9-1CC922F96CED}" presName="Name37" presStyleLbl="parChTrans1D2" presStyleIdx="4" presStyleCnt="5"/>
      <dgm:spPr/>
      <dgm:t>
        <a:bodyPr/>
        <a:lstStyle/>
        <a:p>
          <a:endParaRPr lang="en-US"/>
        </a:p>
      </dgm:t>
    </dgm:pt>
    <dgm:pt modelId="{B559F0DC-268B-064D-8725-AEE7D70533D5}" type="pres">
      <dgm:prSet presAssocID="{02C51729-54D6-0C4B-A057-A41BC773723D}" presName="hierRoot2" presStyleCnt="0">
        <dgm:presLayoutVars>
          <dgm:hierBranch val="init"/>
        </dgm:presLayoutVars>
      </dgm:prSet>
      <dgm:spPr/>
    </dgm:pt>
    <dgm:pt modelId="{9F8F4888-2E4B-8C4E-BFBC-03B9D11C729B}" type="pres">
      <dgm:prSet presAssocID="{02C51729-54D6-0C4B-A057-A41BC773723D}" presName="rootComposite" presStyleCnt="0"/>
      <dgm:spPr/>
    </dgm:pt>
    <dgm:pt modelId="{0AE6FDCF-5056-2643-B5C7-63D9042B6459}" type="pres">
      <dgm:prSet presAssocID="{02C51729-54D6-0C4B-A057-A41BC773723D}" presName="rootText" presStyleLbl="node2" presStyleIdx="4" presStyleCnt="5" custScaleY="155645">
        <dgm:presLayoutVars>
          <dgm:chPref val="3"/>
        </dgm:presLayoutVars>
      </dgm:prSet>
      <dgm:spPr/>
      <dgm:t>
        <a:bodyPr/>
        <a:lstStyle/>
        <a:p>
          <a:endParaRPr lang="en-US"/>
        </a:p>
      </dgm:t>
    </dgm:pt>
    <dgm:pt modelId="{7893F732-F6E9-F14E-9220-B87DAAC222E1}" type="pres">
      <dgm:prSet presAssocID="{02C51729-54D6-0C4B-A057-A41BC773723D}" presName="rootConnector" presStyleLbl="node2" presStyleIdx="4" presStyleCnt="5"/>
      <dgm:spPr/>
      <dgm:t>
        <a:bodyPr/>
        <a:lstStyle/>
        <a:p>
          <a:endParaRPr lang="en-US"/>
        </a:p>
      </dgm:t>
    </dgm:pt>
    <dgm:pt modelId="{76EA25AA-4943-4841-98E4-3EEB83B830A9}" type="pres">
      <dgm:prSet presAssocID="{02C51729-54D6-0C4B-A057-A41BC773723D}" presName="hierChild4" presStyleCnt="0"/>
      <dgm:spPr/>
    </dgm:pt>
    <dgm:pt modelId="{90DC9F58-A979-6643-A2F6-8CC6D1AAF6A3}" type="pres">
      <dgm:prSet presAssocID="{02C51729-54D6-0C4B-A057-A41BC773723D}" presName="hierChild5" presStyleCnt="0"/>
      <dgm:spPr/>
    </dgm:pt>
    <dgm:pt modelId="{05A1A0C7-7FBA-0240-8AD8-C15116BF968E}" type="pres">
      <dgm:prSet presAssocID="{0ACA7CE5-9006-8944-B999-1F3AB7DEC567}" presName="hierChild3" presStyleCnt="0"/>
      <dgm:spPr/>
    </dgm:pt>
  </dgm:ptLst>
  <dgm:cxnLst>
    <dgm:cxn modelId="{77EE9E9F-171E-3E41-B7C6-E907422BD371}" type="presOf" srcId="{1C4FC46B-3418-0747-BAFD-237DA3AA66C3}" destId="{BC0C2E42-E91D-1142-900A-885B5AB80657}" srcOrd="0" destOrd="0" presId="urn:microsoft.com/office/officeart/2005/8/layout/orgChart1"/>
    <dgm:cxn modelId="{1DB0F38A-761B-CA48-B330-A5AADF591C01}" srcId="{0ACA7CE5-9006-8944-B999-1F3AB7DEC567}" destId="{2E99FD31-B500-F24F-B022-51A86C8DD229}" srcOrd="1" destOrd="0" parTransId="{E8A7D05F-C752-6043-A39B-47CCA475E54B}" sibTransId="{A81F772C-1AFB-E343-927B-67BA85F90BAA}"/>
    <dgm:cxn modelId="{70380C7B-E140-AF48-9768-045A13DB9494}" type="presOf" srcId="{6963CA5C-2967-CA4F-B195-8596EC6B1804}" destId="{1CF6A596-7032-6944-B0E5-D5DF49ABB264}" srcOrd="0" destOrd="0" presId="urn:microsoft.com/office/officeart/2005/8/layout/orgChart1"/>
    <dgm:cxn modelId="{B4D6FF72-66F6-2B47-B3A3-DB87FC38D5EB}" type="presOf" srcId="{2E99FD31-B500-F24F-B022-51A86C8DD229}" destId="{B1F6A398-36F9-A344-A7BA-9B2797E00FA3}" srcOrd="1" destOrd="0" presId="urn:microsoft.com/office/officeart/2005/8/layout/orgChart1"/>
    <dgm:cxn modelId="{E2A4B390-98DE-184F-A03C-574ADD74E244}" type="presOf" srcId="{877FD742-0219-3446-8282-98E10F396272}" destId="{C973D27D-F178-4348-8BFF-ACFAF3615060}" srcOrd="0" destOrd="0" presId="urn:microsoft.com/office/officeart/2005/8/layout/orgChart1"/>
    <dgm:cxn modelId="{7934CB3B-E153-8B4C-88C1-0F9A1FC98757}" type="presOf" srcId="{38E9BD8A-5651-6E4E-A12E-6F62B2D9D56E}" destId="{BF7E7ED7-7C39-684A-89C3-1F8D8D30C1CE}" srcOrd="0" destOrd="0" presId="urn:microsoft.com/office/officeart/2005/8/layout/orgChart1"/>
    <dgm:cxn modelId="{B49CC57C-D928-4340-96D1-FDDFB8E06FD9}" srcId="{0ACA7CE5-9006-8944-B999-1F3AB7DEC567}" destId="{1C4FC46B-3418-0747-BAFD-237DA3AA66C3}" srcOrd="3" destOrd="0" parTransId="{05A4B089-EB3F-AD40-B05A-BED5CCC70D6C}" sibTransId="{DBF21168-5FBD-9441-803C-78A9C9BFB203}"/>
    <dgm:cxn modelId="{1CC16023-99DD-6345-9CA5-321955823EE4}" type="presOf" srcId="{05A4B089-EB3F-AD40-B05A-BED5CCC70D6C}" destId="{3F60EA7A-C1DF-BB40-8259-36A794E37E98}" srcOrd="0" destOrd="0" presId="urn:microsoft.com/office/officeart/2005/8/layout/orgChart1"/>
    <dgm:cxn modelId="{1A274E0D-1F84-884D-A344-9FDD78C62148}" type="presOf" srcId="{0ACA7CE5-9006-8944-B999-1F3AB7DEC567}" destId="{AFB7FDDC-1CD3-714E-B885-B3D191B667A2}" srcOrd="1" destOrd="0" presId="urn:microsoft.com/office/officeart/2005/8/layout/orgChart1"/>
    <dgm:cxn modelId="{C5DCB093-A11B-9D48-8D11-1E76B5A42512}" type="presOf" srcId="{02C51729-54D6-0C4B-A057-A41BC773723D}" destId="{0AE6FDCF-5056-2643-B5C7-63D9042B6459}" srcOrd="0" destOrd="0" presId="urn:microsoft.com/office/officeart/2005/8/layout/orgChart1"/>
    <dgm:cxn modelId="{F4BBC345-34A9-6847-8787-7D211431E645}" type="presOf" srcId="{02C51729-54D6-0C4B-A057-A41BC773723D}" destId="{7893F732-F6E9-F14E-9220-B87DAAC222E1}" srcOrd="1" destOrd="0" presId="urn:microsoft.com/office/officeart/2005/8/layout/orgChart1"/>
    <dgm:cxn modelId="{53B7E9C9-8783-FB4A-8001-454578530C6A}" srcId="{877FD742-0219-3446-8282-98E10F396272}" destId="{0ACA7CE5-9006-8944-B999-1F3AB7DEC567}" srcOrd="0" destOrd="0" parTransId="{08BBF0EC-9725-D84E-944D-BBDFA00AFFE2}" sibTransId="{7244C043-045E-464E-AF03-A3EE126F69B1}"/>
    <dgm:cxn modelId="{6DD1028C-52C0-D84F-A9AC-58C4097C6786}" type="presOf" srcId="{2E99FD31-B500-F24F-B022-51A86C8DD229}" destId="{EED216A9-B223-F343-BDD8-F10FC19B7BCD}" srcOrd="0" destOrd="0" presId="urn:microsoft.com/office/officeart/2005/8/layout/orgChart1"/>
    <dgm:cxn modelId="{E9D9A4CD-FEC7-F543-B7ED-292CF721729C}" type="presOf" srcId="{38E9BD8A-5651-6E4E-A12E-6F62B2D9D56E}" destId="{A48E2E40-792B-9A4F-AC20-486E55F67A7A}" srcOrd="1" destOrd="0" presId="urn:microsoft.com/office/officeart/2005/8/layout/orgChart1"/>
    <dgm:cxn modelId="{1C2ADC8F-E737-A840-A808-DD569284C156}" srcId="{0ACA7CE5-9006-8944-B999-1F3AB7DEC567}" destId="{02C51729-54D6-0C4B-A057-A41BC773723D}" srcOrd="4" destOrd="0" parTransId="{5961BA5B-E8E9-434C-B0E9-1CC922F96CED}" sibTransId="{02429BC9-4947-B24E-99AA-83387CE435C3}"/>
    <dgm:cxn modelId="{B5F87E85-556F-D94D-8033-D8B012EF3A9C}" type="presOf" srcId="{0ACA7CE5-9006-8944-B999-1F3AB7DEC567}" destId="{D7538DCB-C72D-4D44-80FF-F7B1DCA75873}" srcOrd="0" destOrd="0" presId="urn:microsoft.com/office/officeart/2005/8/layout/orgChart1"/>
    <dgm:cxn modelId="{A9B6C1D2-1C4E-284E-8F96-B5EF218D308E}" type="presOf" srcId="{5961BA5B-E8E9-434C-B0E9-1CC922F96CED}" destId="{74AC8492-A5A3-3B46-A487-FC89E765DF03}" srcOrd="0" destOrd="0" presId="urn:microsoft.com/office/officeart/2005/8/layout/orgChart1"/>
    <dgm:cxn modelId="{4ACA1F61-E0DC-9441-9746-E172E8A2C627}" srcId="{0ACA7CE5-9006-8944-B999-1F3AB7DEC567}" destId="{F1814FC2-F6CB-4647-85FA-3D5E7DA74379}" srcOrd="0" destOrd="0" parTransId="{6963CA5C-2967-CA4F-B195-8596EC6B1804}" sibTransId="{E75F9D4E-A7B4-3E4A-8BC0-C912EE4BAA86}"/>
    <dgm:cxn modelId="{720365B6-E8D2-CA44-9933-BA66EB67973A}" type="presOf" srcId="{7DBC6AB0-E6DC-AE45-91AE-5E6F7F96EF80}" destId="{4A4F22D0-437B-6342-8F47-3EB16E53E256}" srcOrd="0" destOrd="0" presId="urn:microsoft.com/office/officeart/2005/8/layout/orgChart1"/>
    <dgm:cxn modelId="{20FA1FD1-C6A5-A749-A7A6-48B2D336C4A4}" type="presOf" srcId="{F1814FC2-F6CB-4647-85FA-3D5E7DA74379}" destId="{D8A132D6-891E-1D4B-BA78-B3C67C64C91C}" srcOrd="1" destOrd="0" presId="urn:microsoft.com/office/officeart/2005/8/layout/orgChart1"/>
    <dgm:cxn modelId="{F3C33085-7339-7341-9F4B-93B566DFABFE}" type="presOf" srcId="{F1814FC2-F6CB-4647-85FA-3D5E7DA74379}" destId="{F427921B-BBCF-1D46-B9D2-D6C33EAFAC2D}" srcOrd="0" destOrd="0" presId="urn:microsoft.com/office/officeart/2005/8/layout/orgChart1"/>
    <dgm:cxn modelId="{D884AA13-EA7C-4345-B2AB-C1DEDA74F27D}" type="presOf" srcId="{E8A7D05F-C752-6043-A39B-47CCA475E54B}" destId="{933F2916-6456-CC41-9B46-6D76C064A5A8}" srcOrd="0" destOrd="0" presId="urn:microsoft.com/office/officeart/2005/8/layout/orgChart1"/>
    <dgm:cxn modelId="{422FC754-E96D-914E-BE60-D755A2D7419C}" srcId="{0ACA7CE5-9006-8944-B999-1F3AB7DEC567}" destId="{38E9BD8A-5651-6E4E-A12E-6F62B2D9D56E}" srcOrd="2" destOrd="0" parTransId="{7DBC6AB0-E6DC-AE45-91AE-5E6F7F96EF80}" sibTransId="{6FDD38E2-0439-0A48-9256-6F03E0CE41C9}"/>
    <dgm:cxn modelId="{7492CC19-FAE9-7B4C-B494-6A7BDF703C37}" type="presOf" srcId="{1C4FC46B-3418-0747-BAFD-237DA3AA66C3}" destId="{0E38FED1-930B-B04E-A84E-03F249D47CD2}" srcOrd="1" destOrd="0" presId="urn:microsoft.com/office/officeart/2005/8/layout/orgChart1"/>
    <dgm:cxn modelId="{E546CAAF-F8E2-8E46-864A-3131B427ED14}" type="presParOf" srcId="{C973D27D-F178-4348-8BFF-ACFAF3615060}" destId="{8F9DF53C-0548-BC47-AC1D-FD2FBFB65482}" srcOrd="0" destOrd="0" presId="urn:microsoft.com/office/officeart/2005/8/layout/orgChart1"/>
    <dgm:cxn modelId="{2E960C94-7690-6344-8C55-FE6C193EBC9B}" type="presParOf" srcId="{8F9DF53C-0548-BC47-AC1D-FD2FBFB65482}" destId="{FB4618CE-3374-D046-B94C-8D700FDD88D3}" srcOrd="0" destOrd="0" presId="urn:microsoft.com/office/officeart/2005/8/layout/orgChart1"/>
    <dgm:cxn modelId="{C1186569-BB07-5342-BBE2-498F64843E06}" type="presParOf" srcId="{FB4618CE-3374-D046-B94C-8D700FDD88D3}" destId="{D7538DCB-C72D-4D44-80FF-F7B1DCA75873}" srcOrd="0" destOrd="0" presId="urn:microsoft.com/office/officeart/2005/8/layout/orgChart1"/>
    <dgm:cxn modelId="{B073B487-EFB4-0B4E-9823-10FF63540FF4}" type="presParOf" srcId="{FB4618CE-3374-D046-B94C-8D700FDD88D3}" destId="{AFB7FDDC-1CD3-714E-B885-B3D191B667A2}" srcOrd="1" destOrd="0" presId="urn:microsoft.com/office/officeart/2005/8/layout/orgChart1"/>
    <dgm:cxn modelId="{59D021AA-4E85-2743-B80A-DBC9BC0F9367}" type="presParOf" srcId="{8F9DF53C-0548-BC47-AC1D-FD2FBFB65482}" destId="{107DF0CA-54D7-0A4F-A9BB-4F64911653B2}" srcOrd="1" destOrd="0" presId="urn:microsoft.com/office/officeart/2005/8/layout/orgChart1"/>
    <dgm:cxn modelId="{31B22F99-34D7-8746-BA1E-D8AA058B0A82}" type="presParOf" srcId="{107DF0CA-54D7-0A4F-A9BB-4F64911653B2}" destId="{1CF6A596-7032-6944-B0E5-D5DF49ABB264}" srcOrd="0" destOrd="0" presId="urn:microsoft.com/office/officeart/2005/8/layout/orgChart1"/>
    <dgm:cxn modelId="{E7F865C5-8717-E548-881E-C443EE0C11A6}" type="presParOf" srcId="{107DF0CA-54D7-0A4F-A9BB-4F64911653B2}" destId="{CB2ADD9E-ED6C-9A42-9FD5-36146408E8CD}" srcOrd="1" destOrd="0" presId="urn:microsoft.com/office/officeart/2005/8/layout/orgChart1"/>
    <dgm:cxn modelId="{680DF422-5A08-4447-8D58-9ED02F952178}" type="presParOf" srcId="{CB2ADD9E-ED6C-9A42-9FD5-36146408E8CD}" destId="{F3469ED8-ECAF-754A-B87E-F3F47ECE17BA}" srcOrd="0" destOrd="0" presId="urn:microsoft.com/office/officeart/2005/8/layout/orgChart1"/>
    <dgm:cxn modelId="{C6047FA6-A80D-CC4F-B51E-741BDDD51CCB}" type="presParOf" srcId="{F3469ED8-ECAF-754A-B87E-F3F47ECE17BA}" destId="{F427921B-BBCF-1D46-B9D2-D6C33EAFAC2D}" srcOrd="0" destOrd="0" presId="urn:microsoft.com/office/officeart/2005/8/layout/orgChart1"/>
    <dgm:cxn modelId="{250D3497-AF4C-B440-A453-0A9D2AFDDCBD}" type="presParOf" srcId="{F3469ED8-ECAF-754A-B87E-F3F47ECE17BA}" destId="{D8A132D6-891E-1D4B-BA78-B3C67C64C91C}" srcOrd="1" destOrd="0" presId="urn:microsoft.com/office/officeart/2005/8/layout/orgChart1"/>
    <dgm:cxn modelId="{D516EA91-043C-6A4D-9D70-0E41F7CC080C}" type="presParOf" srcId="{CB2ADD9E-ED6C-9A42-9FD5-36146408E8CD}" destId="{BE58522C-10B3-D44B-BEA3-72E258B91F89}" srcOrd="1" destOrd="0" presId="urn:microsoft.com/office/officeart/2005/8/layout/orgChart1"/>
    <dgm:cxn modelId="{2ACEDB0B-06F6-3E40-AC18-BFBADE0E8DA0}" type="presParOf" srcId="{CB2ADD9E-ED6C-9A42-9FD5-36146408E8CD}" destId="{21592716-441B-B249-84F1-BC0D1428C8C5}" srcOrd="2" destOrd="0" presId="urn:microsoft.com/office/officeart/2005/8/layout/orgChart1"/>
    <dgm:cxn modelId="{585702BA-F9DB-5940-B48A-1736F78A5F20}" type="presParOf" srcId="{107DF0CA-54D7-0A4F-A9BB-4F64911653B2}" destId="{933F2916-6456-CC41-9B46-6D76C064A5A8}" srcOrd="2" destOrd="0" presId="urn:microsoft.com/office/officeart/2005/8/layout/orgChart1"/>
    <dgm:cxn modelId="{CA13DDC2-5739-544F-AEE2-21C1FEDE1314}" type="presParOf" srcId="{107DF0CA-54D7-0A4F-A9BB-4F64911653B2}" destId="{03C23FFB-5CAE-874F-96A9-923679CFD6A6}" srcOrd="3" destOrd="0" presId="urn:microsoft.com/office/officeart/2005/8/layout/orgChart1"/>
    <dgm:cxn modelId="{43A75295-AFA2-6A44-97C0-6C8039DE788C}" type="presParOf" srcId="{03C23FFB-5CAE-874F-96A9-923679CFD6A6}" destId="{FECF937F-4002-D04D-9788-7C0D6F4C92FE}" srcOrd="0" destOrd="0" presId="urn:microsoft.com/office/officeart/2005/8/layout/orgChart1"/>
    <dgm:cxn modelId="{6E55E480-1604-B24E-AEDA-E6BFF4252314}" type="presParOf" srcId="{FECF937F-4002-D04D-9788-7C0D6F4C92FE}" destId="{EED216A9-B223-F343-BDD8-F10FC19B7BCD}" srcOrd="0" destOrd="0" presId="urn:microsoft.com/office/officeart/2005/8/layout/orgChart1"/>
    <dgm:cxn modelId="{2C292C8B-7772-2A4B-AB5F-868D11A2CC15}" type="presParOf" srcId="{FECF937F-4002-D04D-9788-7C0D6F4C92FE}" destId="{B1F6A398-36F9-A344-A7BA-9B2797E00FA3}" srcOrd="1" destOrd="0" presId="urn:microsoft.com/office/officeart/2005/8/layout/orgChart1"/>
    <dgm:cxn modelId="{51EF7BDD-16F0-5B49-9444-A2EDF1DDC6CB}" type="presParOf" srcId="{03C23FFB-5CAE-874F-96A9-923679CFD6A6}" destId="{C9E9E0F2-54BC-B34B-B158-6EFE9D4F8F27}" srcOrd="1" destOrd="0" presId="urn:microsoft.com/office/officeart/2005/8/layout/orgChart1"/>
    <dgm:cxn modelId="{06A57C21-A354-8448-BA7B-8C8DE0D292DA}" type="presParOf" srcId="{03C23FFB-5CAE-874F-96A9-923679CFD6A6}" destId="{4B2122F0-AFE0-8041-A8AF-DC1C6A9C9DB9}" srcOrd="2" destOrd="0" presId="urn:microsoft.com/office/officeart/2005/8/layout/orgChart1"/>
    <dgm:cxn modelId="{70117763-0180-4D4A-BDA8-CBE622269138}" type="presParOf" srcId="{107DF0CA-54D7-0A4F-A9BB-4F64911653B2}" destId="{4A4F22D0-437B-6342-8F47-3EB16E53E256}" srcOrd="4" destOrd="0" presId="urn:microsoft.com/office/officeart/2005/8/layout/orgChart1"/>
    <dgm:cxn modelId="{08EE3037-DD81-F644-9C1F-7D8B10D2CF36}" type="presParOf" srcId="{107DF0CA-54D7-0A4F-A9BB-4F64911653B2}" destId="{9EF5D477-7B20-D74A-9DA6-288BCB992E4E}" srcOrd="5" destOrd="0" presId="urn:microsoft.com/office/officeart/2005/8/layout/orgChart1"/>
    <dgm:cxn modelId="{CEC7BF90-4D0C-BD43-9509-C9B20C294FCA}" type="presParOf" srcId="{9EF5D477-7B20-D74A-9DA6-288BCB992E4E}" destId="{3D5E074B-4B65-0A42-80BB-10CCA006ADCE}" srcOrd="0" destOrd="0" presId="urn:microsoft.com/office/officeart/2005/8/layout/orgChart1"/>
    <dgm:cxn modelId="{C0DD173D-503A-1748-AF5A-BEEF4335C32B}" type="presParOf" srcId="{3D5E074B-4B65-0A42-80BB-10CCA006ADCE}" destId="{BF7E7ED7-7C39-684A-89C3-1F8D8D30C1CE}" srcOrd="0" destOrd="0" presId="urn:microsoft.com/office/officeart/2005/8/layout/orgChart1"/>
    <dgm:cxn modelId="{E9CFA806-CF94-F94C-9334-90710F1C0F7F}" type="presParOf" srcId="{3D5E074B-4B65-0A42-80BB-10CCA006ADCE}" destId="{A48E2E40-792B-9A4F-AC20-486E55F67A7A}" srcOrd="1" destOrd="0" presId="urn:microsoft.com/office/officeart/2005/8/layout/orgChart1"/>
    <dgm:cxn modelId="{39C2272D-012A-584C-869A-0BCDE1EB206B}" type="presParOf" srcId="{9EF5D477-7B20-D74A-9DA6-288BCB992E4E}" destId="{035519CF-BB62-EE47-B063-1F9F2ABE136D}" srcOrd="1" destOrd="0" presId="urn:microsoft.com/office/officeart/2005/8/layout/orgChart1"/>
    <dgm:cxn modelId="{97A444E2-ABD2-9E4F-ACCD-5DA1507E113F}" type="presParOf" srcId="{9EF5D477-7B20-D74A-9DA6-288BCB992E4E}" destId="{F18E5873-1BE8-9B47-8966-60D511A392E0}" srcOrd="2" destOrd="0" presId="urn:microsoft.com/office/officeart/2005/8/layout/orgChart1"/>
    <dgm:cxn modelId="{3B17383B-1A9A-DC49-AAA9-E4C07EC39969}" type="presParOf" srcId="{107DF0CA-54D7-0A4F-A9BB-4F64911653B2}" destId="{3F60EA7A-C1DF-BB40-8259-36A794E37E98}" srcOrd="6" destOrd="0" presId="urn:microsoft.com/office/officeart/2005/8/layout/orgChart1"/>
    <dgm:cxn modelId="{B9888DE0-1CC0-2345-999A-F84E89748891}" type="presParOf" srcId="{107DF0CA-54D7-0A4F-A9BB-4F64911653B2}" destId="{4591DB4A-7C90-1E4D-A30A-8F1BF6A5B9C0}" srcOrd="7" destOrd="0" presId="urn:microsoft.com/office/officeart/2005/8/layout/orgChart1"/>
    <dgm:cxn modelId="{2C99A3B5-A331-DF4E-8CA7-6D5DDE392D87}" type="presParOf" srcId="{4591DB4A-7C90-1E4D-A30A-8F1BF6A5B9C0}" destId="{D1B9A70C-D338-544F-BD18-03C51BE90DBB}" srcOrd="0" destOrd="0" presId="urn:microsoft.com/office/officeart/2005/8/layout/orgChart1"/>
    <dgm:cxn modelId="{062C1682-956C-DC43-9DA9-49D6BD2632D7}" type="presParOf" srcId="{D1B9A70C-D338-544F-BD18-03C51BE90DBB}" destId="{BC0C2E42-E91D-1142-900A-885B5AB80657}" srcOrd="0" destOrd="0" presId="urn:microsoft.com/office/officeart/2005/8/layout/orgChart1"/>
    <dgm:cxn modelId="{31A76A96-6E12-3047-BACB-4B78085CADCB}" type="presParOf" srcId="{D1B9A70C-D338-544F-BD18-03C51BE90DBB}" destId="{0E38FED1-930B-B04E-A84E-03F249D47CD2}" srcOrd="1" destOrd="0" presId="urn:microsoft.com/office/officeart/2005/8/layout/orgChart1"/>
    <dgm:cxn modelId="{DDA60B5F-4E6F-FB41-B6EE-DCF439C4317C}" type="presParOf" srcId="{4591DB4A-7C90-1E4D-A30A-8F1BF6A5B9C0}" destId="{893C6F24-0416-2744-9CFC-30954B521C65}" srcOrd="1" destOrd="0" presId="urn:microsoft.com/office/officeart/2005/8/layout/orgChart1"/>
    <dgm:cxn modelId="{D7E00CB7-B882-D141-9A09-46C9CADF576F}" type="presParOf" srcId="{4591DB4A-7C90-1E4D-A30A-8F1BF6A5B9C0}" destId="{A3C54D02-F395-D641-985E-126E3D69AD3C}" srcOrd="2" destOrd="0" presId="urn:microsoft.com/office/officeart/2005/8/layout/orgChart1"/>
    <dgm:cxn modelId="{C7C7171F-6224-B246-BC75-03338F4F4F00}" type="presParOf" srcId="{107DF0CA-54D7-0A4F-A9BB-4F64911653B2}" destId="{74AC8492-A5A3-3B46-A487-FC89E765DF03}" srcOrd="8" destOrd="0" presId="urn:microsoft.com/office/officeart/2005/8/layout/orgChart1"/>
    <dgm:cxn modelId="{3B95ECA7-030D-0D46-8A30-4DFD46460FBB}" type="presParOf" srcId="{107DF0CA-54D7-0A4F-A9BB-4F64911653B2}" destId="{B559F0DC-268B-064D-8725-AEE7D70533D5}" srcOrd="9" destOrd="0" presId="urn:microsoft.com/office/officeart/2005/8/layout/orgChart1"/>
    <dgm:cxn modelId="{6F8BD815-581D-C94F-BA8B-55DCD15B18BA}" type="presParOf" srcId="{B559F0DC-268B-064D-8725-AEE7D70533D5}" destId="{9F8F4888-2E4B-8C4E-BFBC-03B9D11C729B}" srcOrd="0" destOrd="0" presId="urn:microsoft.com/office/officeart/2005/8/layout/orgChart1"/>
    <dgm:cxn modelId="{AF9708DB-E62B-7042-B2EF-6E2424CCD657}" type="presParOf" srcId="{9F8F4888-2E4B-8C4E-BFBC-03B9D11C729B}" destId="{0AE6FDCF-5056-2643-B5C7-63D9042B6459}" srcOrd="0" destOrd="0" presId="urn:microsoft.com/office/officeart/2005/8/layout/orgChart1"/>
    <dgm:cxn modelId="{FC59EE85-908A-D742-B668-A9C24D23C432}" type="presParOf" srcId="{9F8F4888-2E4B-8C4E-BFBC-03B9D11C729B}" destId="{7893F732-F6E9-F14E-9220-B87DAAC222E1}" srcOrd="1" destOrd="0" presId="urn:microsoft.com/office/officeart/2005/8/layout/orgChart1"/>
    <dgm:cxn modelId="{950F726C-D7AB-5D4A-A791-CE2712CD51E7}" type="presParOf" srcId="{B559F0DC-268B-064D-8725-AEE7D70533D5}" destId="{76EA25AA-4943-4841-98E4-3EEB83B830A9}" srcOrd="1" destOrd="0" presId="urn:microsoft.com/office/officeart/2005/8/layout/orgChart1"/>
    <dgm:cxn modelId="{FFF1DCF7-6754-D14B-9C5A-FEE847BDE7A3}" type="presParOf" srcId="{B559F0DC-268B-064D-8725-AEE7D70533D5}" destId="{90DC9F58-A979-6643-A2F6-8CC6D1AAF6A3}" srcOrd="2" destOrd="0" presId="urn:microsoft.com/office/officeart/2005/8/layout/orgChart1"/>
    <dgm:cxn modelId="{3F8ECD1A-6D06-8245-9183-9569AB2260A6}" type="presParOf" srcId="{8F9DF53C-0548-BC47-AC1D-FD2FBFB65482}" destId="{05A1A0C7-7FBA-0240-8AD8-C15116BF968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C8492-A5A3-3B46-A487-FC89E765DF03}">
      <dsp:nvSpPr>
        <dsp:cNvPr id="0" name=""/>
        <dsp:cNvSpPr/>
      </dsp:nvSpPr>
      <dsp:spPr>
        <a:xfrm>
          <a:off x="4025461" y="1257461"/>
          <a:ext cx="3335600" cy="289452"/>
        </a:xfrm>
        <a:custGeom>
          <a:avLst/>
          <a:gdLst/>
          <a:ahLst/>
          <a:cxnLst/>
          <a:rect l="0" t="0" r="0" b="0"/>
          <a:pathLst>
            <a:path>
              <a:moveTo>
                <a:pt x="0" y="0"/>
              </a:moveTo>
              <a:lnTo>
                <a:pt x="0" y="144726"/>
              </a:lnTo>
              <a:lnTo>
                <a:pt x="3335600" y="144726"/>
              </a:lnTo>
              <a:lnTo>
                <a:pt x="3335600" y="289452"/>
              </a:lnTo>
            </a:path>
          </a:pathLst>
        </a:custGeom>
        <a:noFill/>
        <a:ln w="12700" cap="flat" cmpd="sng" algn="ctr">
          <a:solidFill>
            <a:schemeClr val="bg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F60EA7A-C1DF-BB40-8259-36A794E37E98}">
      <dsp:nvSpPr>
        <dsp:cNvPr id="0" name=""/>
        <dsp:cNvSpPr/>
      </dsp:nvSpPr>
      <dsp:spPr>
        <a:xfrm>
          <a:off x="4025461" y="1257461"/>
          <a:ext cx="1667800" cy="289452"/>
        </a:xfrm>
        <a:custGeom>
          <a:avLst/>
          <a:gdLst/>
          <a:ahLst/>
          <a:cxnLst/>
          <a:rect l="0" t="0" r="0" b="0"/>
          <a:pathLst>
            <a:path>
              <a:moveTo>
                <a:pt x="0" y="0"/>
              </a:moveTo>
              <a:lnTo>
                <a:pt x="0" y="144726"/>
              </a:lnTo>
              <a:lnTo>
                <a:pt x="1667800" y="144726"/>
              </a:lnTo>
              <a:lnTo>
                <a:pt x="1667800" y="289452"/>
              </a:lnTo>
            </a:path>
          </a:pathLst>
        </a:custGeom>
        <a:noFill/>
        <a:ln w="12700" cap="flat" cmpd="sng" algn="ctr">
          <a:solidFill>
            <a:schemeClr val="bg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A4F22D0-437B-6342-8F47-3EB16E53E256}">
      <dsp:nvSpPr>
        <dsp:cNvPr id="0" name=""/>
        <dsp:cNvSpPr/>
      </dsp:nvSpPr>
      <dsp:spPr>
        <a:xfrm>
          <a:off x="3979741" y="1257461"/>
          <a:ext cx="91440" cy="289452"/>
        </a:xfrm>
        <a:custGeom>
          <a:avLst/>
          <a:gdLst/>
          <a:ahLst/>
          <a:cxnLst/>
          <a:rect l="0" t="0" r="0" b="0"/>
          <a:pathLst>
            <a:path>
              <a:moveTo>
                <a:pt x="45720" y="0"/>
              </a:moveTo>
              <a:lnTo>
                <a:pt x="45720" y="289452"/>
              </a:lnTo>
            </a:path>
          </a:pathLst>
        </a:custGeom>
        <a:noFill/>
        <a:ln w="12700" cap="flat" cmpd="sng" algn="ctr">
          <a:solidFill>
            <a:schemeClr val="bg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933F2916-6456-CC41-9B46-6D76C064A5A8}">
      <dsp:nvSpPr>
        <dsp:cNvPr id="0" name=""/>
        <dsp:cNvSpPr/>
      </dsp:nvSpPr>
      <dsp:spPr>
        <a:xfrm>
          <a:off x="2357661" y="1257461"/>
          <a:ext cx="1667800" cy="289452"/>
        </a:xfrm>
        <a:custGeom>
          <a:avLst/>
          <a:gdLst/>
          <a:ahLst/>
          <a:cxnLst/>
          <a:rect l="0" t="0" r="0" b="0"/>
          <a:pathLst>
            <a:path>
              <a:moveTo>
                <a:pt x="1667800" y="0"/>
              </a:moveTo>
              <a:lnTo>
                <a:pt x="1667800" y="144726"/>
              </a:lnTo>
              <a:lnTo>
                <a:pt x="0" y="144726"/>
              </a:lnTo>
              <a:lnTo>
                <a:pt x="0" y="289452"/>
              </a:lnTo>
            </a:path>
          </a:pathLst>
        </a:custGeom>
        <a:noFill/>
        <a:ln w="12700" cap="flat" cmpd="sng" algn="ctr">
          <a:solidFill>
            <a:schemeClr val="bg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1CF6A596-7032-6944-B0E5-D5DF49ABB264}">
      <dsp:nvSpPr>
        <dsp:cNvPr id="0" name=""/>
        <dsp:cNvSpPr/>
      </dsp:nvSpPr>
      <dsp:spPr>
        <a:xfrm>
          <a:off x="689861" y="1257461"/>
          <a:ext cx="3335600" cy="289452"/>
        </a:xfrm>
        <a:custGeom>
          <a:avLst/>
          <a:gdLst/>
          <a:ahLst/>
          <a:cxnLst/>
          <a:rect l="0" t="0" r="0" b="0"/>
          <a:pathLst>
            <a:path>
              <a:moveTo>
                <a:pt x="3335600" y="0"/>
              </a:moveTo>
              <a:lnTo>
                <a:pt x="3335600" y="144726"/>
              </a:lnTo>
              <a:lnTo>
                <a:pt x="0" y="144726"/>
              </a:lnTo>
              <a:lnTo>
                <a:pt x="0" y="289452"/>
              </a:lnTo>
            </a:path>
          </a:pathLst>
        </a:custGeom>
        <a:noFill/>
        <a:ln w="12700" cap="flat" cmpd="sng" algn="ctr">
          <a:solidFill>
            <a:schemeClr val="bg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D7538DCB-C72D-4D44-80FF-F7B1DCA75873}">
      <dsp:nvSpPr>
        <dsp:cNvPr id="0" name=""/>
        <dsp:cNvSpPr/>
      </dsp:nvSpPr>
      <dsp:spPr>
        <a:xfrm>
          <a:off x="3336287" y="184796"/>
          <a:ext cx="1378347" cy="1072664"/>
        </a:xfrm>
        <a:prstGeom prst="rect">
          <a:avLst/>
        </a:prstGeom>
        <a:solidFill>
          <a:srgbClr val="B336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0" kern="1200" dirty="0">
              <a:latin typeface="Fira Sans" panose="020B0503050000020004" pitchFamily="34" charset="0"/>
            </a:rPr>
            <a:t>Public transport agency</a:t>
          </a:r>
        </a:p>
      </dsp:txBody>
      <dsp:txXfrm>
        <a:off x="3336287" y="184796"/>
        <a:ext cx="1378347" cy="1072664"/>
      </dsp:txXfrm>
    </dsp:sp>
    <dsp:sp modelId="{F427921B-BBCF-1D46-B9D2-D6C33EAFAC2D}">
      <dsp:nvSpPr>
        <dsp:cNvPr id="0" name=""/>
        <dsp:cNvSpPr/>
      </dsp:nvSpPr>
      <dsp:spPr>
        <a:xfrm>
          <a:off x="687" y="1546913"/>
          <a:ext cx="1378347" cy="1072664"/>
        </a:xfrm>
        <a:prstGeom prst="rect">
          <a:avLst/>
        </a:prstGeom>
        <a:solidFill>
          <a:srgbClr val="E8A7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Fira Sans" panose="020B0503050000020004" pitchFamily="34" charset="0"/>
            </a:rPr>
            <a:t>Private bus operators</a:t>
          </a:r>
        </a:p>
      </dsp:txBody>
      <dsp:txXfrm>
        <a:off x="687" y="1546913"/>
        <a:ext cx="1378347" cy="1072664"/>
      </dsp:txXfrm>
    </dsp:sp>
    <dsp:sp modelId="{EED216A9-B223-F343-BDD8-F10FC19B7BCD}">
      <dsp:nvSpPr>
        <dsp:cNvPr id="0" name=""/>
        <dsp:cNvSpPr/>
      </dsp:nvSpPr>
      <dsp:spPr>
        <a:xfrm>
          <a:off x="1668487" y="1546913"/>
          <a:ext cx="1378347" cy="1072664"/>
        </a:xfrm>
        <a:prstGeom prst="rect">
          <a:avLst/>
        </a:prstGeom>
        <a:solidFill>
          <a:srgbClr val="E8A7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Fira Sans" panose="020B0503050000020004" pitchFamily="34" charset="0"/>
            </a:rPr>
            <a:t>Fare collection</a:t>
          </a:r>
        </a:p>
      </dsp:txBody>
      <dsp:txXfrm>
        <a:off x="1668487" y="1546913"/>
        <a:ext cx="1378347" cy="1072664"/>
      </dsp:txXfrm>
    </dsp:sp>
    <dsp:sp modelId="{BF7E7ED7-7C39-684A-89C3-1F8D8D30C1CE}">
      <dsp:nvSpPr>
        <dsp:cNvPr id="0" name=""/>
        <dsp:cNvSpPr/>
      </dsp:nvSpPr>
      <dsp:spPr>
        <a:xfrm>
          <a:off x="3336287" y="1546913"/>
          <a:ext cx="1378347" cy="1072664"/>
        </a:xfrm>
        <a:prstGeom prst="rect">
          <a:avLst/>
        </a:prstGeom>
        <a:solidFill>
          <a:srgbClr val="E8A7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Fira Sans" panose="020B0503050000020004" pitchFamily="34" charset="0"/>
            </a:rPr>
            <a:t>Fund manager (bank)</a:t>
          </a:r>
        </a:p>
      </dsp:txBody>
      <dsp:txXfrm>
        <a:off x="3336287" y="1546913"/>
        <a:ext cx="1378347" cy="1072664"/>
      </dsp:txXfrm>
    </dsp:sp>
    <dsp:sp modelId="{BC0C2E42-E91D-1142-900A-885B5AB80657}">
      <dsp:nvSpPr>
        <dsp:cNvPr id="0" name=""/>
        <dsp:cNvSpPr/>
      </dsp:nvSpPr>
      <dsp:spPr>
        <a:xfrm>
          <a:off x="5004087" y="1546913"/>
          <a:ext cx="1378347" cy="1072664"/>
        </a:xfrm>
        <a:prstGeom prst="rect">
          <a:avLst/>
        </a:prstGeom>
        <a:solidFill>
          <a:srgbClr val="E8A7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Fira Sans" panose="020B0503050000020004" pitchFamily="34" charset="0"/>
            </a:rPr>
            <a:t>Station management</a:t>
          </a:r>
        </a:p>
      </dsp:txBody>
      <dsp:txXfrm>
        <a:off x="5004087" y="1546913"/>
        <a:ext cx="1378347" cy="1072664"/>
      </dsp:txXfrm>
    </dsp:sp>
    <dsp:sp modelId="{0AE6FDCF-5056-2643-B5C7-63D9042B6459}">
      <dsp:nvSpPr>
        <dsp:cNvPr id="0" name=""/>
        <dsp:cNvSpPr/>
      </dsp:nvSpPr>
      <dsp:spPr>
        <a:xfrm>
          <a:off x="6671887" y="1546913"/>
          <a:ext cx="1378347" cy="1072664"/>
        </a:xfrm>
        <a:prstGeom prst="rect">
          <a:avLst/>
        </a:prstGeom>
        <a:solidFill>
          <a:srgbClr val="E8A7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Fira Sans" panose="020B0503050000020004" pitchFamily="34" charset="0"/>
            </a:rPr>
            <a:t>Control centre</a:t>
          </a:r>
        </a:p>
      </dsp:txBody>
      <dsp:txXfrm>
        <a:off x="6671887" y="1546913"/>
        <a:ext cx="1378347" cy="107266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2D796-7BDA-3949-BF72-ABD2B849407E}" type="datetimeFigureOut">
              <a:rPr lang="en-US" smtClean="0"/>
              <a:t>4/29/2021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6DFAC-177F-104F-81FB-E31D486B6F7B}" type="slidenum">
              <a:rPr lang="en-US" smtClean="0"/>
              <a:t>‹#›</a:t>
            </a:fld>
            <a:endParaRPr lang="en-US"/>
          </a:p>
        </p:txBody>
      </p:sp>
    </p:spTree>
    <p:extLst>
      <p:ext uri="{BB962C8B-B14F-4D97-AF65-F5344CB8AC3E}">
        <p14:creationId xmlns:p14="http://schemas.microsoft.com/office/powerpoint/2010/main" val="128472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Note</a:t>
            </a:r>
          </a:p>
        </p:txBody>
      </p:sp>
      <p:sp>
        <p:nvSpPr>
          <p:cNvPr id="4" name="Slide Number Placeholder 3"/>
          <p:cNvSpPr>
            <a:spLocks noGrp="1"/>
          </p:cNvSpPr>
          <p:nvPr>
            <p:ph type="sldNum" sz="quarter" idx="5"/>
          </p:nvPr>
        </p:nvSpPr>
        <p:spPr/>
        <p:txBody>
          <a:bodyPr/>
          <a:lstStyle/>
          <a:p>
            <a:fld id="{0376DFAC-177F-104F-81FB-E31D486B6F7B}" type="slidenum">
              <a:rPr lang="en-US" smtClean="0"/>
              <a:t>3</a:t>
            </a:fld>
            <a:endParaRPr lang="en-US"/>
          </a:p>
        </p:txBody>
      </p:sp>
    </p:spTree>
    <p:extLst>
      <p:ext uri="{BB962C8B-B14F-4D97-AF65-F5344CB8AC3E}">
        <p14:creationId xmlns:p14="http://schemas.microsoft.com/office/powerpoint/2010/main" val="170491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Note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76DFAC-177F-104F-81FB-E31D486B6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96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a:spcBef>
                <a:spcPct val="0"/>
              </a:spcBef>
            </a:pPr>
            <a:fld id="{37DDFA78-6282-2F49-9BB8-35D17E152494}" type="slidenum">
              <a:rPr lang="en-US" altLang="en-US">
                <a:ea typeface="Arial" charset="0"/>
                <a:cs typeface="Arial" charset="0"/>
              </a:rPr>
              <a:pPr>
                <a:spcBef>
                  <a:spcPct val="0"/>
                </a:spcBef>
              </a:pPr>
              <a:t>12</a:t>
            </a:fld>
            <a:endParaRPr lang="en-US" altLang="en-US" dirty="0">
              <a:ea typeface="Arial" charset="0"/>
              <a:cs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616934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ヒラギノ角ゴ Pro W3" charset="-128"/>
                <a:cs typeface="ヒラギノ角ゴ Pro W3" charset="-128"/>
              </a:rPr>
              <a:t>Most BRTs contract out the bus operations, procurement, and fare collection in order to take advantage of private sector expertise. It’s important to leave procurement to the operator because the operator will have an incentive to minimize costs. If the government procures the buses the process could become mired in corruption and the technology choices might be sub-optimal. In most systems, the government handles the planning and monitoring activities. </a:t>
            </a:r>
            <a:endParaRPr lang="en-US" dirty="0"/>
          </a:p>
        </p:txBody>
      </p:sp>
      <p:sp>
        <p:nvSpPr>
          <p:cNvPr id="4" name="Slide Number Placeholder 3"/>
          <p:cNvSpPr>
            <a:spLocks noGrp="1"/>
          </p:cNvSpPr>
          <p:nvPr>
            <p:ph type="sldNum" sz="quarter" idx="10"/>
          </p:nvPr>
        </p:nvSpPr>
        <p:spPr/>
        <p:txBody>
          <a:bodyPr/>
          <a:lstStyle/>
          <a:p>
            <a:pPr>
              <a:defRPr/>
            </a:pPr>
            <a:fld id="{3CC2ADB5-E578-9143-8F2B-1814CE3B3EAE}" type="slidenum">
              <a:rPr lang="en-US" smtClean="0"/>
              <a:pPr>
                <a:defRPr/>
              </a:pPr>
              <a:t>18</a:t>
            </a:fld>
            <a:endParaRPr lang="en-US"/>
          </a:p>
        </p:txBody>
      </p:sp>
    </p:spTree>
    <p:extLst>
      <p:ext uri="{BB962C8B-B14F-4D97-AF65-F5344CB8AC3E}">
        <p14:creationId xmlns:p14="http://schemas.microsoft.com/office/powerpoint/2010/main" val="3804894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ヒラギノ角ゴ Pro W3" charset="-128"/>
                <a:cs typeface="ヒラギノ角ゴ Pro W3" charset="-128"/>
              </a:rPr>
              <a:t>They systems are categorized per the BRT Standard (i.e., gold/silver/bronze). The world’s best systems involve the existing operators, or at least have a hybrid model with an outside investor plus the existing industry.</a:t>
            </a:r>
            <a:endParaRPr lang="en-US" dirty="0"/>
          </a:p>
        </p:txBody>
      </p:sp>
      <p:sp>
        <p:nvSpPr>
          <p:cNvPr id="4" name="Slide Number Placeholder 3"/>
          <p:cNvSpPr>
            <a:spLocks noGrp="1"/>
          </p:cNvSpPr>
          <p:nvPr>
            <p:ph type="sldNum" sz="quarter" idx="10"/>
          </p:nvPr>
        </p:nvSpPr>
        <p:spPr/>
        <p:txBody>
          <a:bodyPr/>
          <a:lstStyle/>
          <a:p>
            <a:pPr>
              <a:defRPr/>
            </a:pPr>
            <a:fld id="{3CC2ADB5-E578-9143-8F2B-1814CE3B3EAE}" type="slidenum">
              <a:rPr lang="en-US" smtClean="0"/>
              <a:pPr>
                <a:defRPr/>
              </a:pPr>
              <a:t>27</a:t>
            </a:fld>
            <a:endParaRPr lang="en-US"/>
          </a:p>
        </p:txBody>
      </p:sp>
    </p:spTree>
    <p:extLst>
      <p:ext uri="{BB962C8B-B14F-4D97-AF65-F5344CB8AC3E}">
        <p14:creationId xmlns:p14="http://schemas.microsoft.com/office/powerpoint/2010/main" val="159587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7745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91FFC8C-4841-A640-977E-2C46BB2CE5D7}"/>
              </a:ext>
            </a:extLst>
          </p:cNvPr>
          <p:cNvSpPr>
            <a:spLocks noGrp="1"/>
          </p:cNvSpPr>
          <p:nvPr>
            <p:ph type="pic" sz="quarter" idx="10"/>
          </p:nvPr>
        </p:nvSpPr>
        <p:spPr>
          <a:xfrm>
            <a:off x="0" y="0"/>
            <a:ext cx="9144000" cy="3429000"/>
          </a:xfrm>
          <a:custGeom>
            <a:avLst/>
            <a:gdLst>
              <a:gd name="connsiteX0" fmla="*/ 2592388 w 9144000"/>
              <a:gd name="connsiteY0" fmla="*/ 0 h 3429000"/>
              <a:gd name="connsiteX1" fmla="*/ 9144000 w 9144000"/>
              <a:gd name="connsiteY1" fmla="*/ 0 h 3429000"/>
              <a:gd name="connsiteX2" fmla="*/ 9144000 w 9144000"/>
              <a:gd name="connsiteY2" fmla="*/ 3429000 h 3429000"/>
              <a:gd name="connsiteX3" fmla="*/ 0 w 9144000"/>
              <a:gd name="connsiteY3" fmla="*/ 3429000 h 3429000"/>
              <a:gd name="connsiteX4" fmla="*/ 0 w 9144000"/>
              <a:gd name="connsiteY4" fmla="*/ 1376363 h 3429000"/>
              <a:gd name="connsiteX5" fmla="*/ 2592388 w 9144000"/>
              <a:gd name="connsiteY5" fmla="*/ 137636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3429000">
                <a:moveTo>
                  <a:pt x="2592388" y="0"/>
                </a:moveTo>
                <a:lnTo>
                  <a:pt x="9144000" y="0"/>
                </a:lnTo>
                <a:lnTo>
                  <a:pt x="9144000" y="3429000"/>
                </a:lnTo>
                <a:lnTo>
                  <a:pt x="0" y="3429000"/>
                </a:lnTo>
                <a:lnTo>
                  <a:pt x="0" y="1376363"/>
                </a:lnTo>
                <a:lnTo>
                  <a:pt x="2592388" y="1376363"/>
                </a:lnTo>
                <a:close/>
              </a:path>
            </a:pathLst>
          </a:custGeom>
        </p:spPr>
        <p:txBody>
          <a:bodyPr wrap="square">
            <a:noAutofit/>
          </a:bodyPr>
          <a:lstStyle/>
          <a:p>
            <a:endParaRPr lang="en-US"/>
          </a:p>
        </p:txBody>
      </p:sp>
      <p:sp>
        <p:nvSpPr>
          <p:cNvPr id="2" name="Title 1"/>
          <p:cNvSpPr>
            <a:spLocks noGrp="1"/>
          </p:cNvSpPr>
          <p:nvPr>
            <p:ph type="ctrTitle"/>
          </p:nvPr>
        </p:nvSpPr>
        <p:spPr>
          <a:xfrm>
            <a:off x="2951164" y="3789365"/>
            <a:ext cx="5834061" cy="1392235"/>
          </a:xfrm>
        </p:spPr>
        <p:txBody>
          <a:bodyPr anchor="b"/>
          <a:lstStyle>
            <a:lvl1pPr algn="l">
              <a:defRPr sz="4800"/>
            </a:lvl1pPr>
          </a:lstStyle>
          <a:p>
            <a:r>
              <a:rPr lang="en-US" dirty="0"/>
              <a:t>Click to edit Master title style</a:t>
            </a:r>
          </a:p>
        </p:txBody>
      </p:sp>
      <p:sp>
        <p:nvSpPr>
          <p:cNvPr id="3" name="Subtitle 2"/>
          <p:cNvSpPr>
            <a:spLocks noGrp="1"/>
          </p:cNvSpPr>
          <p:nvPr>
            <p:ph type="subTitle" idx="1"/>
          </p:nvPr>
        </p:nvSpPr>
        <p:spPr>
          <a:xfrm>
            <a:off x="2951164" y="5196525"/>
            <a:ext cx="5834061" cy="690880"/>
          </a:xfrm>
        </p:spPr>
        <p:txBody>
          <a:bodyPr>
            <a:normAutofit/>
          </a:bodyPr>
          <a:lstStyle>
            <a:lvl1pPr marL="0" indent="0" algn="l">
              <a:buNone/>
              <a:defRPr sz="2400">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63492765-A423-9441-B05D-ECB61CE89AEF}"/>
              </a:ext>
            </a:extLst>
          </p:cNvPr>
          <p:cNvSpPr/>
          <p:nvPr userDrawn="1"/>
        </p:nvSpPr>
        <p:spPr>
          <a:xfrm>
            <a:off x="0" y="2"/>
            <a:ext cx="2592388" cy="1376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9210F55B-C066-8749-A353-F77EAB917A90}"/>
              </a:ext>
            </a:extLst>
          </p:cNvPr>
          <p:cNvPicPr>
            <a:picLocks noChangeAspect="1"/>
          </p:cNvPicPr>
          <p:nvPr userDrawn="1"/>
        </p:nvPicPr>
        <p:blipFill>
          <a:blip r:embed="rId2"/>
          <a:stretch>
            <a:fillRect/>
          </a:stretch>
        </p:blipFill>
        <p:spPr>
          <a:xfrm>
            <a:off x="598587" y="436184"/>
            <a:ext cx="1395217" cy="503999"/>
          </a:xfrm>
          <a:prstGeom prst="rect">
            <a:avLst/>
          </a:prstGeom>
        </p:spPr>
      </p:pic>
    </p:spTree>
    <p:extLst>
      <p:ext uri="{BB962C8B-B14F-4D97-AF65-F5344CB8AC3E}">
        <p14:creationId xmlns:p14="http://schemas.microsoft.com/office/powerpoint/2010/main" val="2458751082"/>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51163" y="368302"/>
            <a:ext cx="5834062" cy="792163"/>
          </a:xfrm>
        </p:spPr>
        <p:txBody>
          <a:bodyPr anchor="ctr"/>
          <a:lstStyle>
            <a:lvl1pPr>
              <a:defRPr sz="3600"/>
            </a:lvl1pPr>
          </a:lstStyle>
          <a:p>
            <a:r>
              <a:rPr lang="en-US" dirty="0"/>
              <a:t>Click to edit Master title style</a:t>
            </a:r>
          </a:p>
        </p:txBody>
      </p:sp>
      <p:sp>
        <p:nvSpPr>
          <p:cNvPr id="3" name="Picture Placeholder 2"/>
          <p:cNvSpPr>
            <a:spLocks noGrp="1" noChangeAspect="1"/>
          </p:cNvSpPr>
          <p:nvPr>
            <p:ph type="pic" idx="1"/>
          </p:nvPr>
        </p:nvSpPr>
        <p:spPr>
          <a:xfrm>
            <a:off x="2592388" y="1376364"/>
            <a:ext cx="6551612" cy="548163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58776" y="1736727"/>
            <a:ext cx="1873250" cy="4752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55583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751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830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08BB-BD78-2049-B156-29CF97671CE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E6521E0-9198-2D45-A9C1-1DAB7ED86D29}"/>
              </a:ext>
            </a:extLst>
          </p:cNvPr>
          <p:cNvSpPr>
            <a:spLocks noGrp="1"/>
          </p:cNvSpPr>
          <p:nvPr>
            <p:ph sz="quarter" idx="10"/>
          </p:nvPr>
        </p:nvSpPr>
        <p:spPr>
          <a:xfrm>
            <a:off x="2951163" y="1736727"/>
            <a:ext cx="5834062" cy="475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477CCF0-212C-C045-8919-8D67A7CB5CC3}"/>
              </a:ext>
            </a:extLst>
          </p:cNvPr>
          <p:cNvSpPr>
            <a:spLocks noGrp="1"/>
          </p:cNvSpPr>
          <p:nvPr>
            <p:ph type="pic" sz="quarter" idx="11"/>
          </p:nvPr>
        </p:nvSpPr>
        <p:spPr>
          <a:xfrm>
            <a:off x="0" y="1376364"/>
            <a:ext cx="2592388" cy="5481637"/>
          </a:xfrm>
        </p:spPr>
        <p:txBody>
          <a:bodyPr/>
          <a:lstStyle/>
          <a:p>
            <a:endParaRPr lang="en-US"/>
          </a:p>
        </p:txBody>
      </p:sp>
    </p:spTree>
    <p:extLst>
      <p:ext uri="{BB962C8B-B14F-4D97-AF65-F5344CB8AC3E}">
        <p14:creationId xmlns:p14="http://schemas.microsoft.com/office/powerpoint/2010/main" val="656119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3FBDFB4-A270-544F-A688-CDADC7C88538}"/>
              </a:ext>
            </a:extLst>
          </p:cNvPr>
          <p:cNvSpPr/>
          <p:nvPr userDrawn="1"/>
        </p:nvSpPr>
        <p:spPr>
          <a:xfrm>
            <a:off x="0" y="1376364"/>
            <a:ext cx="9144000" cy="5481637"/>
          </a:xfrm>
          <a:prstGeom prst="rect">
            <a:avLst/>
          </a:prstGeom>
          <a:solidFill>
            <a:srgbClr val="23B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a:extLst>
              <a:ext uri="{FF2B5EF4-FFF2-40B4-BE49-F238E27FC236}">
                <a16:creationId xmlns:a16="http://schemas.microsoft.com/office/drawing/2014/main" id="{82DEFB0F-9F5D-174B-AFD2-9738B1EFC3F5}"/>
              </a:ext>
            </a:extLst>
          </p:cNvPr>
          <p:cNvPicPr>
            <a:picLocks noChangeAspect="1"/>
          </p:cNvPicPr>
          <p:nvPr userDrawn="1"/>
        </p:nvPicPr>
        <p:blipFill>
          <a:blip r:embed="rId2"/>
          <a:stretch>
            <a:fillRect/>
          </a:stretch>
        </p:blipFill>
        <p:spPr>
          <a:xfrm>
            <a:off x="598587" y="436184"/>
            <a:ext cx="1395217" cy="503999"/>
          </a:xfrm>
          <a:prstGeom prst="rect">
            <a:avLst/>
          </a:prstGeom>
        </p:spPr>
      </p:pic>
      <p:pic>
        <p:nvPicPr>
          <p:cNvPr id="6" name="Picture 5">
            <a:extLst>
              <a:ext uri="{FF2B5EF4-FFF2-40B4-BE49-F238E27FC236}">
                <a16:creationId xmlns:a16="http://schemas.microsoft.com/office/drawing/2014/main" id="{BB6AC7BE-63A1-B846-8ED0-86F863545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36727" y="6048068"/>
            <a:ext cx="428141" cy="428141"/>
          </a:xfrm>
          <a:prstGeom prst="rect">
            <a:avLst/>
          </a:prstGeom>
        </p:spPr>
      </p:pic>
      <p:pic>
        <p:nvPicPr>
          <p:cNvPr id="8" name="Picture 7">
            <a:extLst>
              <a:ext uri="{FF2B5EF4-FFF2-40B4-BE49-F238E27FC236}">
                <a16:creationId xmlns:a16="http://schemas.microsoft.com/office/drawing/2014/main" id="{562FEDDA-372D-E847-81A9-80D5EB7949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79815" y="6043090"/>
            <a:ext cx="428141" cy="433119"/>
          </a:xfrm>
          <a:prstGeom prst="rect">
            <a:avLst/>
          </a:prstGeom>
        </p:spPr>
      </p:pic>
      <p:pic>
        <p:nvPicPr>
          <p:cNvPr id="10" name="Picture 9">
            <a:extLst>
              <a:ext uri="{FF2B5EF4-FFF2-40B4-BE49-F238E27FC236}">
                <a16:creationId xmlns:a16="http://schemas.microsoft.com/office/drawing/2014/main" id="{70C6F736-BE3E-B944-B838-8F6E1C8075D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50554" y="6037976"/>
            <a:ext cx="428141" cy="428141"/>
          </a:xfrm>
          <a:prstGeom prst="rect">
            <a:avLst/>
          </a:prstGeom>
        </p:spPr>
      </p:pic>
      <p:pic>
        <p:nvPicPr>
          <p:cNvPr id="12" name="Picture 11">
            <a:extLst>
              <a:ext uri="{FF2B5EF4-FFF2-40B4-BE49-F238E27FC236}">
                <a16:creationId xmlns:a16="http://schemas.microsoft.com/office/drawing/2014/main" id="{942537B4-76DA-0B41-8256-AAD6C5D40AE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93642" y="6048068"/>
            <a:ext cx="428141" cy="428141"/>
          </a:xfrm>
          <a:prstGeom prst="rect">
            <a:avLst/>
          </a:prstGeom>
        </p:spPr>
      </p:pic>
      <p:sp>
        <p:nvSpPr>
          <p:cNvPr id="13" name="TextBox 12">
            <a:extLst>
              <a:ext uri="{FF2B5EF4-FFF2-40B4-BE49-F238E27FC236}">
                <a16:creationId xmlns:a16="http://schemas.microsoft.com/office/drawing/2014/main" id="{E66AF9DA-8AC5-ED4D-B19F-6FA8E3CC2551}"/>
              </a:ext>
            </a:extLst>
          </p:cNvPr>
          <p:cNvSpPr txBox="1"/>
          <p:nvPr userDrawn="1"/>
        </p:nvSpPr>
        <p:spPr>
          <a:xfrm>
            <a:off x="5143499" y="6028037"/>
            <a:ext cx="2574234" cy="461665"/>
          </a:xfrm>
          <a:prstGeom prst="rect">
            <a:avLst/>
          </a:prstGeom>
          <a:noFill/>
        </p:spPr>
        <p:txBody>
          <a:bodyPr wrap="square" rtlCol="0">
            <a:spAutoFit/>
          </a:bodyPr>
          <a:lstStyle/>
          <a:p>
            <a:r>
              <a:rPr lang="en-US" sz="2400" dirty="0">
                <a:solidFill>
                  <a:schemeClr val="bg1"/>
                </a:solidFill>
                <a:latin typeface="Fira Sans" panose="020B0503050000020004" pitchFamily="34" charset="0"/>
              </a:rPr>
              <a:t>itdpafrica</a:t>
            </a:r>
          </a:p>
        </p:txBody>
      </p:sp>
      <p:pic>
        <p:nvPicPr>
          <p:cNvPr id="24" name="Picture 23">
            <a:extLst>
              <a:ext uri="{FF2B5EF4-FFF2-40B4-BE49-F238E27FC236}">
                <a16:creationId xmlns:a16="http://schemas.microsoft.com/office/drawing/2014/main" id="{17BAE8D2-6B41-B14E-90C9-FB4E8DD7116F}"/>
              </a:ext>
            </a:extLst>
          </p:cNvPr>
          <p:cNvPicPr>
            <a:picLocks noChangeAspect="1"/>
          </p:cNvPicPr>
          <p:nvPr userDrawn="1"/>
        </p:nvPicPr>
        <p:blipFill>
          <a:blip r:embed="rId7"/>
          <a:stretch>
            <a:fillRect/>
          </a:stretch>
        </p:blipFill>
        <p:spPr>
          <a:xfrm>
            <a:off x="598587" y="437600"/>
            <a:ext cx="2908543" cy="504229"/>
          </a:xfrm>
          <a:prstGeom prst="rect">
            <a:avLst/>
          </a:prstGeom>
        </p:spPr>
      </p:pic>
      <p:sp>
        <p:nvSpPr>
          <p:cNvPr id="28" name="Text Placeholder 27">
            <a:extLst>
              <a:ext uri="{FF2B5EF4-FFF2-40B4-BE49-F238E27FC236}">
                <a16:creationId xmlns:a16="http://schemas.microsoft.com/office/drawing/2014/main" id="{BF892ACD-C77C-B545-A800-464DB7232C17}"/>
              </a:ext>
            </a:extLst>
          </p:cNvPr>
          <p:cNvSpPr>
            <a:spLocks noGrp="1"/>
          </p:cNvSpPr>
          <p:nvPr>
            <p:ph type="body" sz="quarter" idx="10" hasCustomPrompt="1"/>
          </p:nvPr>
        </p:nvSpPr>
        <p:spPr>
          <a:xfrm>
            <a:off x="2951163" y="4910892"/>
            <a:ext cx="5834062" cy="369332"/>
          </a:xfrm>
          <a:noFill/>
        </p:spPr>
        <p:txBody>
          <a:bodyPr wrap="square" rtlCol="0">
            <a:spAutoFit/>
          </a:bodyPr>
          <a:lstStyle>
            <a:lvl1pPr marL="0" indent="0">
              <a:lnSpc>
                <a:spcPct val="90000"/>
              </a:lnSpc>
              <a:buNone/>
              <a:defRPr lang="en-US" sz="2000" smtClean="0">
                <a:solidFill>
                  <a:schemeClr val="bg1"/>
                </a:solidFill>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mtClean="0">
                <a:solidFill>
                  <a:schemeClr val="tx1"/>
                </a:solidFill>
                <a:latin typeface="+mn-lt"/>
              </a:defRPr>
            </a:lvl4pPr>
            <a:lvl5pPr>
              <a:defRPr lang="en-US">
                <a:solidFill>
                  <a:schemeClr val="tx1"/>
                </a:solidFill>
                <a:latin typeface="+mn-lt"/>
              </a:defRPr>
            </a:lvl5pPr>
          </a:lstStyle>
          <a:p>
            <a:r>
              <a:rPr lang="en-US" sz="2000" dirty="0">
                <a:solidFill>
                  <a:schemeClr val="bg1"/>
                </a:solidFill>
                <a:latin typeface="Fira Sans" panose="020B0503050000020004" pitchFamily="34" charset="0"/>
              </a:rPr>
              <a:t>(Name &amp; email)</a:t>
            </a:r>
          </a:p>
        </p:txBody>
      </p:sp>
      <p:sp>
        <p:nvSpPr>
          <p:cNvPr id="5" name="Text Placeholder 4">
            <a:extLst>
              <a:ext uri="{FF2B5EF4-FFF2-40B4-BE49-F238E27FC236}">
                <a16:creationId xmlns:a16="http://schemas.microsoft.com/office/drawing/2014/main" id="{F2C1DF5D-FB88-9044-9670-B7F44D2977D0}"/>
              </a:ext>
            </a:extLst>
          </p:cNvPr>
          <p:cNvSpPr>
            <a:spLocks noGrp="1"/>
          </p:cNvSpPr>
          <p:nvPr>
            <p:ph type="body" sz="quarter" idx="11" hasCustomPrompt="1"/>
          </p:nvPr>
        </p:nvSpPr>
        <p:spPr>
          <a:xfrm>
            <a:off x="2951163" y="3105834"/>
            <a:ext cx="5834062" cy="646331"/>
          </a:xfrm>
        </p:spPr>
        <p:txBody>
          <a:bodyPr>
            <a:noAutofit/>
          </a:bodyPr>
          <a:lstStyle>
            <a:lvl1pPr marL="0" indent="0">
              <a:buNone/>
              <a:defRPr sz="3600">
                <a:solidFill>
                  <a:schemeClr val="bg1"/>
                </a:solidFill>
              </a:defRPr>
            </a:lvl1pPr>
          </a:lstStyle>
          <a:p>
            <a:pPr lvl="0"/>
            <a:r>
              <a:rPr lang="en-US" dirty="0"/>
              <a:t>Thank you</a:t>
            </a:r>
          </a:p>
        </p:txBody>
      </p:sp>
    </p:spTree>
    <p:extLst>
      <p:ext uri="{BB962C8B-B14F-4D97-AF65-F5344CB8AC3E}">
        <p14:creationId xmlns:p14="http://schemas.microsoft.com/office/powerpoint/2010/main" val="2842791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st slide - External logos">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3FBDFB4-A270-544F-A688-CDADC7C88538}"/>
              </a:ext>
            </a:extLst>
          </p:cNvPr>
          <p:cNvSpPr/>
          <p:nvPr userDrawn="1"/>
        </p:nvSpPr>
        <p:spPr>
          <a:xfrm>
            <a:off x="0" y="1376364"/>
            <a:ext cx="9144000" cy="5481637"/>
          </a:xfrm>
          <a:prstGeom prst="rect">
            <a:avLst/>
          </a:prstGeom>
          <a:solidFill>
            <a:srgbClr val="23B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4">
            <a:extLst>
              <a:ext uri="{FF2B5EF4-FFF2-40B4-BE49-F238E27FC236}">
                <a16:creationId xmlns:a16="http://schemas.microsoft.com/office/drawing/2014/main" id="{F39663F4-6694-E844-9E1B-42A267A54958}"/>
              </a:ext>
            </a:extLst>
          </p:cNvPr>
          <p:cNvSpPr>
            <a:spLocks noGrp="1"/>
          </p:cNvSpPr>
          <p:nvPr>
            <p:ph type="body" sz="quarter" idx="11" hasCustomPrompt="1"/>
          </p:nvPr>
        </p:nvSpPr>
        <p:spPr>
          <a:xfrm>
            <a:off x="2951163" y="2833466"/>
            <a:ext cx="5834062" cy="646331"/>
          </a:xfrm>
        </p:spPr>
        <p:txBody>
          <a:bodyPr>
            <a:noAutofit/>
          </a:bodyPr>
          <a:lstStyle>
            <a:lvl1pPr marL="0" indent="0">
              <a:buNone/>
              <a:defRPr sz="3600">
                <a:solidFill>
                  <a:schemeClr val="bg1"/>
                </a:solidFill>
              </a:defRPr>
            </a:lvl1pPr>
          </a:lstStyle>
          <a:p>
            <a:pPr lvl="0"/>
            <a:r>
              <a:rPr lang="en-US" dirty="0"/>
              <a:t>Thank you</a:t>
            </a:r>
          </a:p>
        </p:txBody>
      </p:sp>
      <p:pic>
        <p:nvPicPr>
          <p:cNvPr id="4" name="Picture 3">
            <a:extLst>
              <a:ext uri="{FF2B5EF4-FFF2-40B4-BE49-F238E27FC236}">
                <a16:creationId xmlns:a16="http://schemas.microsoft.com/office/drawing/2014/main" id="{82DEFB0F-9F5D-174B-AFD2-9738B1EFC3F5}"/>
              </a:ext>
            </a:extLst>
          </p:cNvPr>
          <p:cNvPicPr>
            <a:picLocks noChangeAspect="1"/>
          </p:cNvPicPr>
          <p:nvPr userDrawn="1"/>
        </p:nvPicPr>
        <p:blipFill>
          <a:blip r:embed="rId2"/>
          <a:stretch>
            <a:fillRect/>
          </a:stretch>
        </p:blipFill>
        <p:spPr>
          <a:xfrm>
            <a:off x="598587" y="436184"/>
            <a:ext cx="1395217" cy="503999"/>
          </a:xfrm>
          <a:prstGeom prst="rect">
            <a:avLst/>
          </a:prstGeom>
        </p:spPr>
      </p:pic>
      <p:pic>
        <p:nvPicPr>
          <p:cNvPr id="6" name="Picture 5">
            <a:extLst>
              <a:ext uri="{FF2B5EF4-FFF2-40B4-BE49-F238E27FC236}">
                <a16:creationId xmlns:a16="http://schemas.microsoft.com/office/drawing/2014/main" id="{BB6AC7BE-63A1-B846-8ED0-86F863545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36727" y="4760096"/>
            <a:ext cx="428141" cy="428141"/>
          </a:xfrm>
          <a:prstGeom prst="rect">
            <a:avLst/>
          </a:prstGeom>
        </p:spPr>
      </p:pic>
      <p:pic>
        <p:nvPicPr>
          <p:cNvPr id="8" name="Picture 7">
            <a:extLst>
              <a:ext uri="{FF2B5EF4-FFF2-40B4-BE49-F238E27FC236}">
                <a16:creationId xmlns:a16="http://schemas.microsoft.com/office/drawing/2014/main" id="{562FEDDA-372D-E847-81A9-80D5EB7949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79815" y="4755118"/>
            <a:ext cx="428141" cy="433119"/>
          </a:xfrm>
          <a:prstGeom prst="rect">
            <a:avLst/>
          </a:prstGeom>
        </p:spPr>
      </p:pic>
      <p:pic>
        <p:nvPicPr>
          <p:cNvPr id="10" name="Picture 9">
            <a:extLst>
              <a:ext uri="{FF2B5EF4-FFF2-40B4-BE49-F238E27FC236}">
                <a16:creationId xmlns:a16="http://schemas.microsoft.com/office/drawing/2014/main" id="{70C6F736-BE3E-B944-B838-8F6E1C8075D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50554" y="4750004"/>
            <a:ext cx="428141" cy="428141"/>
          </a:xfrm>
          <a:prstGeom prst="rect">
            <a:avLst/>
          </a:prstGeom>
        </p:spPr>
      </p:pic>
      <p:pic>
        <p:nvPicPr>
          <p:cNvPr id="12" name="Picture 11">
            <a:extLst>
              <a:ext uri="{FF2B5EF4-FFF2-40B4-BE49-F238E27FC236}">
                <a16:creationId xmlns:a16="http://schemas.microsoft.com/office/drawing/2014/main" id="{942537B4-76DA-0B41-8256-AAD6C5D40AE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93642" y="4760096"/>
            <a:ext cx="428141" cy="428141"/>
          </a:xfrm>
          <a:prstGeom prst="rect">
            <a:avLst/>
          </a:prstGeom>
        </p:spPr>
      </p:pic>
      <p:sp>
        <p:nvSpPr>
          <p:cNvPr id="13" name="TextBox 12">
            <a:extLst>
              <a:ext uri="{FF2B5EF4-FFF2-40B4-BE49-F238E27FC236}">
                <a16:creationId xmlns:a16="http://schemas.microsoft.com/office/drawing/2014/main" id="{E66AF9DA-8AC5-ED4D-B19F-6FA8E3CC2551}"/>
              </a:ext>
            </a:extLst>
          </p:cNvPr>
          <p:cNvSpPr txBox="1"/>
          <p:nvPr userDrawn="1"/>
        </p:nvSpPr>
        <p:spPr>
          <a:xfrm>
            <a:off x="5143499" y="4740065"/>
            <a:ext cx="2574234" cy="461665"/>
          </a:xfrm>
          <a:prstGeom prst="rect">
            <a:avLst/>
          </a:prstGeom>
          <a:noFill/>
        </p:spPr>
        <p:txBody>
          <a:bodyPr wrap="square" rtlCol="0">
            <a:spAutoFit/>
          </a:bodyPr>
          <a:lstStyle/>
          <a:p>
            <a:r>
              <a:rPr lang="en-US" sz="2400" dirty="0">
                <a:solidFill>
                  <a:schemeClr val="bg1"/>
                </a:solidFill>
                <a:latin typeface="Fira Sans" panose="020B0503050000020004" pitchFamily="34" charset="0"/>
              </a:rPr>
              <a:t>itdpafrica</a:t>
            </a:r>
          </a:p>
        </p:txBody>
      </p:sp>
      <p:pic>
        <p:nvPicPr>
          <p:cNvPr id="24" name="Picture 23">
            <a:extLst>
              <a:ext uri="{FF2B5EF4-FFF2-40B4-BE49-F238E27FC236}">
                <a16:creationId xmlns:a16="http://schemas.microsoft.com/office/drawing/2014/main" id="{17BAE8D2-6B41-B14E-90C9-FB4E8DD7116F}"/>
              </a:ext>
            </a:extLst>
          </p:cNvPr>
          <p:cNvPicPr>
            <a:picLocks noChangeAspect="1"/>
          </p:cNvPicPr>
          <p:nvPr userDrawn="1"/>
        </p:nvPicPr>
        <p:blipFill>
          <a:blip r:embed="rId7"/>
          <a:stretch>
            <a:fillRect/>
          </a:stretch>
        </p:blipFill>
        <p:spPr>
          <a:xfrm>
            <a:off x="598587" y="437600"/>
            <a:ext cx="2908543" cy="504229"/>
          </a:xfrm>
          <a:prstGeom prst="rect">
            <a:avLst/>
          </a:prstGeom>
        </p:spPr>
      </p:pic>
      <p:sp>
        <p:nvSpPr>
          <p:cNvPr id="28" name="Text Placeholder 27">
            <a:extLst>
              <a:ext uri="{FF2B5EF4-FFF2-40B4-BE49-F238E27FC236}">
                <a16:creationId xmlns:a16="http://schemas.microsoft.com/office/drawing/2014/main" id="{BF892ACD-C77C-B545-A800-464DB7232C17}"/>
              </a:ext>
            </a:extLst>
          </p:cNvPr>
          <p:cNvSpPr>
            <a:spLocks noGrp="1"/>
          </p:cNvSpPr>
          <p:nvPr>
            <p:ph type="body" sz="quarter" idx="10" hasCustomPrompt="1"/>
          </p:nvPr>
        </p:nvSpPr>
        <p:spPr>
          <a:xfrm>
            <a:off x="2951163" y="3896352"/>
            <a:ext cx="5834062" cy="369332"/>
          </a:xfrm>
          <a:noFill/>
        </p:spPr>
        <p:txBody>
          <a:bodyPr wrap="square" rtlCol="0">
            <a:spAutoFit/>
          </a:bodyPr>
          <a:lstStyle>
            <a:lvl1pPr marL="0" indent="0">
              <a:lnSpc>
                <a:spcPct val="90000"/>
              </a:lnSpc>
              <a:buNone/>
              <a:defRPr lang="en-US" sz="2000" smtClean="0">
                <a:solidFill>
                  <a:schemeClr val="bg1"/>
                </a:solidFill>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mtClean="0">
                <a:solidFill>
                  <a:schemeClr val="tx1"/>
                </a:solidFill>
                <a:latin typeface="+mn-lt"/>
              </a:defRPr>
            </a:lvl4pPr>
            <a:lvl5pPr>
              <a:defRPr lang="en-US">
                <a:solidFill>
                  <a:schemeClr val="tx1"/>
                </a:solidFill>
                <a:latin typeface="+mn-lt"/>
              </a:defRPr>
            </a:lvl5pPr>
          </a:lstStyle>
          <a:p>
            <a:r>
              <a:rPr lang="en-US" sz="2000" dirty="0">
                <a:solidFill>
                  <a:schemeClr val="bg1"/>
                </a:solidFill>
                <a:latin typeface="Fira Sans" panose="020B0503050000020004" pitchFamily="34" charset="0"/>
              </a:rPr>
              <a:t>(Name &amp; email)</a:t>
            </a:r>
          </a:p>
        </p:txBody>
      </p:sp>
      <p:sp>
        <p:nvSpPr>
          <p:cNvPr id="14" name="Rectangle 13">
            <a:extLst>
              <a:ext uri="{FF2B5EF4-FFF2-40B4-BE49-F238E27FC236}">
                <a16:creationId xmlns:a16="http://schemas.microsoft.com/office/drawing/2014/main" id="{5A1B0321-5BEF-644B-AE17-FCE74D5D4AAE}"/>
              </a:ext>
            </a:extLst>
          </p:cNvPr>
          <p:cNvSpPr/>
          <p:nvPr userDrawn="1"/>
        </p:nvSpPr>
        <p:spPr>
          <a:xfrm>
            <a:off x="0" y="5532120"/>
            <a:ext cx="9144000"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638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667000"/>
            <a:ext cx="8229600" cy="1143000"/>
          </a:xfrm>
        </p:spPr>
        <p:txBody>
          <a:bodyPr/>
          <a:lstStyle>
            <a:lvl1pPr>
              <a:defRPr>
                <a:solidFill>
                  <a:schemeClr val="bg1"/>
                </a:solidFill>
              </a:defRPr>
            </a:lvl1pPr>
          </a:lstStyle>
          <a:p>
            <a:r>
              <a:rPr lang="en-US" dirty="0"/>
              <a:t>subsection</a:t>
            </a:r>
          </a:p>
        </p:txBody>
      </p:sp>
    </p:spTree>
    <p:extLst>
      <p:ext uri="{BB962C8B-B14F-4D97-AF65-F5344CB8AC3E}">
        <p14:creationId xmlns:p14="http://schemas.microsoft.com/office/powerpoint/2010/main" val="134657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1301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fr-FR"/>
              <a:t>Headline: (24 pt.) Calibri bold</a:t>
            </a:r>
            <a:endParaRPr lang="en-US" dirty="0"/>
          </a:p>
        </p:txBody>
      </p:sp>
      <p:sp>
        <p:nvSpPr>
          <p:cNvPr id="3" name="Slide Number Placeholder 3"/>
          <p:cNvSpPr>
            <a:spLocks noGrp="1"/>
          </p:cNvSpPr>
          <p:nvPr>
            <p:ph type="sldNum" sz="quarter" idx="4"/>
          </p:nvPr>
        </p:nvSpPr>
        <p:spPr>
          <a:xfrm>
            <a:off x="8436220" y="82550"/>
            <a:ext cx="498231" cy="196850"/>
          </a:xfrm>
          <a:prstGeom prst="rect">
            <a:avLst/>
          </a:prstGeom>
        </p:spPr>
        <p:txBody>
          <a:bodyPr rtlCol="0"/>
          <a:lstStyle>
            <a:lvl1pPr algn="l" rtl="0">
              <a:defRPr/>
            </a:lvl1pPr>
          </a:lstStyle>
          <a:p>
            <a:pPr rtl="0"/>
            <a:fld id="{C297A182-C6DA-46BD-8A9A-EAC77E853352}" type="slidenum">
              <a:rPr lang="en-US"/>
              <a:pPr rtl="0"/>
              <a:t>‹#›</a:t>
            </a:fld>
            <a:endParaRPr lang="en-US"/>
          </a:p>
        </p:txBody>
      </p:sp>
      <p:sp>
        <p:nvSpPr>
          <p:cNvPr id="4" name="Content Placeholder 2"/>
          <p:cNvSpPr>
            <a:spLocks noGrp="1"/>
          </p:cNvSpPr>
          <p:nvPr>
            <p:ph idx="1"/>
          </p:nvPr>
        </p:nvSpPr>
        <p:spPr>
          <a:xfrm>
            <a:off x="215412" y="1808163"/>
            <a:ext cx="8699988" cy="4500562"/>
          </a:xfrm>
          <a:prstGeom prst="rect">
            <a:avLst/>
          </a:prstGeom>
        </p:spPr>
        <p:txBody>
          <a:bodyPr rtlCol="0"/>
          <a:lstStyle>
            <a:lvl1pPr algn="l" rtl="0">
              <a:defRPr sz="1477">
                <a:latin typeface="Calibri" pitchFamily="34" charset="0"/>
              </a:defRPr>
            </a:lvl1pPr>
            <a:lvl2pPr marL="580307" indent="-246191" algn="l" rtl="0">
              <a:defRPr sz="1477">
                <a:latin typeface="Calibri" pitchFamily="34" charset="0"/>
              </a:defRPr>
            </a:lvl2pPr>
            <a:lvl3pPr marL="826498" indent="-246191" algn="l" defTabSz="738572" rtl="0">
              <a:defRPr sz="1477">
                <a:latin typeface="Calibri" pitchFamily="34" charset="0"/>
              </a:defRPr>
            </a:lvl3pPr>
            <a:lvl4pPr marL="1072688" indent="-246191" algn="l" rtl="0">
              <a:defRPr sz="1477">
                <a:latin typeface="Calibri" pitchFamily="34" charset="0"/>
              </a:defRPr>
            </a:lvl4pPr>
            <a:lvl5pPr marL="1248539" indent="-246191" algn="l" rtl="0">
              <a:spcBef>
                <a:spcPts val="886"/>
              </a:spcBef>
              <a:defRPr sz="1477">
                <a:latin typeface="Calibri" pitchFamily="34" charset="0"/>
              </a:defRPr>
            </a:lvl5pPr>
          </a:lstStyle>
          <a:p>
            <a:pPr lvl="0" rtl="0"/>
            <a:r>
              <a:rPr lang="fr-FR"/>
              <a:t>Edit Master text styles</a:t>
            </a:r>
          </a:p>
          <a:p>
            <a:pPr lvl="1" rtl="0"/>
            <a:r>
              <a:rPr lang="fr-FR"/>
              <a:t>Second level</a:t>
            </a:r>
          </a:p>
          <a:p>
            <a:pPr lvl="2" rtl="0"/>
            <a:r>
              <a:rPr lang="fr-FR"/>
              <a:t>Third level</a:t>
            </a:r>
          </a:p>
          <a:p>
            <a:pPr lvl="3" rtl="0"/>
            <a:r>
              <a:rPr lang="fr-FR"/>
              <a:t>Fourth level</a:t>
            </a:r>
          </a:p>
        </p:txBody>
      </p:sp>
      <p:sp>
        <p:nvSpPr>
          <p:cNvPr id="7" name="Text Placeholder 6"/>
          <p:cNvSpPr>
            <a:spLocks noGrp="1"/>
          </p:cNvSpPr>
          <p:nvPr>
            <p:ph type="body" sz="quarter" idx="13" hasCustomPrompt="1"/>
          </p:nvPr>
        </p:nvSpPr>
        <p:spPr>
          <a:xfrm>
            <a:off x="317989" y="6381328"/>
            <a:ext cx="1728192" cy="476672"/>
          </a:xfrm>
          <a:prstGeom prst="rect">
            <a:avLst/>
          </a:prstGeom>
        </p:spPr>
        <p:txBody>
          <a:bodyPr lIns="0" tIns="0" rIns="0" bIns="0" rtlCol="0"/>
          <a:lstStyle>
            <a:lvl1pPr marL="0" indent="0" algn="l" rtl="0">
              <a:spcBef>
                <a:spcPts val="0"/>
              </a:spcBef>
              <a:buFont typeface="Arial" pitchFamily="34" charset="0"/>
              <a:buNone/>
              <a:defRPr sz="923" baseline="0">
                <a:latin typeface="Calibri" pitchFamily="34" charset="0"/>
              </a:defRPr>
            </a:lvl1pPr>
            <a:lvl2pPr algn="l" rtl="0">
              <a:defRPr sz="923"/>
            </a:lvl2pPr>
            <a:lvl3pPr algn="l" rtl="0">
              <a:defRPr sz="923"/>
            </a:lvl3pPr>
            <a:lvl4pPr algn="l" rtl="0">
              <a:defRPr sz="923"/>
            </a:lvl4pPr>
            <a:lvl5pPr algn="l" rtl="0">
              <a:defRPr sz="923"/>
            </a:lvl5pPr>
          </a:lstStyle>
          <a:p>
            <a:pPr rtl="0">
              <a:lnSpc>
                <a:spcPct val="85000"/>
              </a:lnSpc>
            </a:pPr>
            <a:r>
              <a:rPr lang="fr-FR" sz="923"/>
              <a:t>Nota: 1) Text</a:t>
            </a:r>
          </a:p>
          <a:p>
            <a:pPr rtl="0">
              <a:lnSpc>
                <a:spcPct val="85000"/>
              </a:lnSpc>
            </a:pPr>
            <a:r>
              <a:rPr lang="fr-FR" sz="923"/>
              <a:t>Fonte: Análise Logit</a:t>
            </a:r>
            <a:endParaRPr lang="en-US" sz="923" dirty="0"/>
          </a:p>
        </p:txBody>
      </p:sp>
      <p:sp>
        <p:nvSpPr>
          <p:cNvPr id="9" name="Text Placeholder 9"/>
          <p:cNvSpPr>
            <a:spLocks noGrp="1"/>
          </p:cNvSpPr>
          <p:nvPr>
            <p:ph type="body" sz="quarter" idx="12" hasCustomPrompt="1"/>
          </p:nvPr>
        </p:nvSpPr>
        <p:spPr>
          <a:xfrm>
            <a:off x="2696872" y="1378800"/>
            <a:ext cx="3699437" cy="355618"/>
          </a:xfrm>
          <a:prstGeom prst="rect">
            <a:avLst/>
          </a:prstGeom>
          <a:noFill/>
          <a:ln>
            <a:noFill/>
          </a:ln>
          <a:effectLst/>
        </p:spPr>
        <p:txBody>
          <a:bodyPr wrap="none" rtlCol="0" anchor="ctr" anchorCtr="0"/>
          <a:lstStyle>
            <a:lvl1pPr marL="0" indent="0" algn="ctr" rtl="0">
              <a:lnSpc>
                <a:spcPct val="85000"/>
              </a:lnSpc>
              <a:buFont typeface="Arial" pitchFamily="34" charset="0"/>
              <a:buNone/>
              <a:defRPr sz="1662" b="1">
                <a:solidFill>
                  <a:schemeClr val="tx1"/>
                </a:solidFill>
                <a:effectLst/>
                <a:latin typeface="Calibri" pitchFamily="34" charset="0"/>
              </a:defRPr>
            </a:lvl1pPr>
          </a:lstStyle>
          <a:p>
            <a:pPr algn="ctr" rtl="0">
              <a:lnSpc>
                <a:spcPct val="85000"/>
              </a:lnSpc>
            </a:pPr>
            <a:r>
              <a:rPr lang="fr-FR" b="1"/>
              <a:t>Title: (18 pt.) Calibri bold</a:t>
            </a:r>
            <a:endParaRPr lang="pt-BR" b="1" dirty="0"/>
          </a:p>
        </p:txBody>
      </p:sp>
    </p:spTree>
    <p:extLst>
      <p:ext uri="{BB962C8B-B14F-4D97-AF65-F5344CB8AC3E}">
        <p14:creationId xmlns:p14="http://schemas.microsoft.com/office/powerpoint/2010/main" val="1955006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fr-FR"/>
              <a:t>Headline: (24 pt.) Calibri bold</a:t>
            </a:r>
            <a:endParaRPr lang="en-US" dirty="0"/>
          </a:p>
        </p:txBody>
      </p:sp>
      <p:sp>
        <p:nvSpPr>
          <p:cNvPr id="3" name="Slide Number Placeholder 3"/>
          <p:cNvSpPr>
            <a:spLocks noGrp="1"/>
          </p:cNvSpPr>
          <p:nvPr>
            <p:ph type="sldNum" sz="quarter" idx="4"/>
          </p:nvPr>
        </p:nvSpPr>
        <p:spPr>
          <a:xfrm>
            <a:off x="8436220" y="82550"/>
            <a:ext cx="498231" cy="196850"/>
          </a:xfrm>
          <a:prstGeom prst="rect">
            <a:avLst/>
          </a:prstGeom>
        </p:spPr>
        <p:txBody>
          <a:bodyPr rtlCol="0"/>
          <a:lstStyle>
            <a:lvl1pPr algn="l" rtl="0">
              <a:defRPr/>
            </a:lvl1pPr>
          </a:lstStyle>
          <a:p>
            <a:pPr rtl="0"/>
            <a:fld id="{C297A182-C6DA-46BD-8A9A-EAC77E853352}" type="slidenum">
              <a:rPr lang="en-US"/>
              <a:pPr rtl="0"/>
              <a:t>‹#›</a:t>
            </a:fld>
            <a:endParaRPr lang="en-US"/>
          </a:p>
        </p:txBody>
      </p:sp>
      <p:sp>
        <p:nvSpPr>
          <p:cNvPr id="4" name="Content Placeholder 2"/>
          <p:cNvSpPr>
            <a:spLocks noGrp="1"/>
          </p:cNvSpPr>
          <p:nvPr>
            <p:ph idx="1"/>
          </p:nvPr>
        </p:nvSpPr>
        <p:spPr>
          <a:xfrm>
            <a:off x="215412" y="1808163"/>
            <a:ext cx="8699988" cy="4500562"/>
          </a:xfrm>
          <a:prstGeom prst="rect">
            <a:avLst/>
          </a:prstGeom>
        </p:spPr>
        <p:txBody>
          <a:bodyPr rtlCol="0"/>
          <a:lstStyle>
            <a:lvl1pPr algn="l" rtl="0">
              <a:defRPr sz="1477">
                <a:latin typeface="Calibri" pitchFamily="34" charset="0"/>
              </a:defRPr>
            </a:lvl1pPr>
            <a:lvl2pPr marL="580307" indent="-246191" algn="l" rtl="0">
              <a:defRPr sz="1477">
                <a:latin typeface="Calibri" pitchFamily="34" charset="0"/>
              </a:defRPr>
            </a:lvl2pPr>
            <a:lvl3pPr marL="826498" indent="-246191" algn="l" defTabSz="738572" rtl="0">
              <a:defRPr sz="1477">
                <a:latin typeface="Calibri" pitchFamily="34" charset="0"/>
              </a:defRPr>
            </a:lvl3pPr>
            <a:lvl4pPr marL="1072688" indent="-246191" algn="l" rtl="0">
              <a:defRPr sz="1477">
                <a:latin typeface="Calibri" pitchFamily="34" charset="0"/>
              </a:defRPr>
            </a:lvl4pPr>
            <a:lvl5pPr marL="1248539" indent="-246191" algn="l" rtl="0">
              <a:spcBef>
                <a:spcPts val="886"/>
              </a:spcBef>
              <a:defRPr sz="1477">
                <a:latin typeface="Calibri" pitchFamily="34" charset="0"/>
              </a:defRPr>
            </a:lvl5pPr>
          </a:lstStyle>
          <a:p>
            <a:pPr lvl="0" rtl="0"/>
            <a:r>
              <a:rPr lang="fr-FR"/>
              <a:t>Edit Master text styles</a:t>
            </a:r>
          </a:p>
          <a:p>
            <a:pPr lvl="1" rtl="0"/>
            <a:r>
              <a:rPr lang="fr-FR"/>
              <a:t>Second level</a:t>
            </a:r>
          </a:p>
          <a:p>
            <a:pPr lvl="2" rtl="0"/>
            <a:r>
              <a:rPr lang="fr-FR"/>
              <a:t>Third level</a:t>
            </a:r>
          </a:p>
          <a:p>
            <a:pPr lvl="3" rtl="0"/>
            <a:r>
              <a:rPr lang="fr-FR"/>
              <a:t>Fourth level</a:t>
            </a:r>
          </a:p>
        </p:txBody>
      </p:sp>
      <p:sp>
        <p:nvSpPr>
          <p:cNvPr id="7" name="Text Placeholder 6"/>
          <p:cNvSpPr>
            <a:spLocks noGrp="1"/>
          </p:cNvSpPr>
          <p:nvPr>
            <p:ph type="body" sz="quarter" idx="13" hasCustomPrompt="1"/>
          </p:nvPr>
        </p:nvSpPr>
        <p:spPr>
          <a:xfrm>
            <a:off x="317989" y="6381328"/>
            <a:ext cx="1728192" cy="476672"/>
          </a:xfrm>
          <a:prstGeom prst="rect">
            <a:avLst/>
          </a:prstGeom>
        </p:spPr>
        <p:txBody>
          <a:bodyPr lIns="0" tIns="0" rIns="0" bIns="0" rtlCol="0"/>
          <a:lstStyle>
            <a:lvl1pPr marL="0" indent="0" algn="l" rtl="0">
              <a:spcBef>
                <a:spcPts val="0"/>
              </a:spcBef>
              <a:buFont typeface="Arial" pitchFamily="34" charset="0"/>
              <a:buNone/>
              <a:defRPr sz="923" baseline="0">
                <a:latin typeface="Calibri" pitchFamily="34" charset="0"/>
              </a:defRPr>
            </a:lvl1pPr>
            <a:lvl2pPr algn="l" rtl="0">
              <a:defRPr sz="923"/>
            </a:lvl2pPr>
            <a:lvl3pPr algn="l" rtl="0">
              <a:defRPr sz="923"/>
            </a:lvl3pPr>
            <a:lvl4pPr algn="l" rtl="0">
              <a:defRPr sz="923"/>
            </a:lvl4pPr>
            <a:lvl5pPr algn="l" rtl="0">
              <a:defRPr sz="923"/>
            </a:lvl5pPr>
          </a:lstStyle>
          <a:p>
            <a:pPr rtl="0">
              <a:lnSpc>
                <a:spcPct val="85000"/>
              </a:lnSpc>
            </a:pPr>
            <a:r>
              <a:rPr lang="fr-FR" sz="923"/>
              <a:t>Nota: 1) Text</a:t>
            </a:r>
          </a:p>
          <a:p>
            <a:pPr rtl="0">
              <a:lnSpc>
                <a:spcPct val="85000"/>
              </a:lnSpc>
            </a:pPr>
            <a:r>
              <a:rPr lang="fr-FR" sz="923"/>
              <a:t>Fonte: Análise Logit</a:t>
            </a:r>
            <a:endParaRPr lang="en-US" sz="923" dirty="0"/>
          </a:p>
        </p:txBody>
      </p:sp>
      <p:sp>
        <p:nvSpPr>
          <p:cNvPr id="9" name="Text Placeholder 9"/>
          <p:cNvSpPr>
            <a:spLocks noGrp="1"/>
          </p:cNvSpPr>
          <p:nvPr>
            <p:ph type="body" sz="quarter" idx="12" hasCustomPrompt="1"/>
          </p:nvPr>
        </p:nvSpPr>
        <p:spPr>
          <a:xfrm>
            <a:off x="2696872" y="1378800"/>
            <a:ext cx="3699437" cy="355618"/>
          </a:xfrm>
          <a:prstGeom prst="rect">
            <a:avLst/>
          </a:prstGeom>
          <a:noFill/>
          <a:ln>
            <a:noFill/>
          </a:ln>
          <a:effectLst/>
        </p:spPr>
        <p:txBody>
          <a:bodyPr wrap="none" rtlCol="0" anchor="ctr" anchorCtr="0"/>
          <a:lstStyle>
            <a:lvl1pPr marL="0" indent="0" algn="ctr" rtl="0">
              <a:lnSpc>
                <a:spcPct val="85000"/>
              </a:lnSpc>
              <a:buFont typeface="Arial" pitchFamily="34" charset="0"/>
              <a:buNone/>
              <a:defRPr sz="1662" b="1">
                <a:solidFill>
                  <a:schemeClr val="tx1"/>
                </a:solidFill>
                <a:effectLst/>
                <a:latin typeface="Calibri" pitchFamily="34" charset="0"/>
              </a:defRPr>
            </a:lvl1pPr>
          </a:lstStyle>
          <a:p>
            <a:pPr algn="ctr" rtl="0">
              <a:lnSpc>
                <a:spcPct val="85000"/>
              </a:lnSpc>
            </a:pPr>
            <a:r>
              <a:rPr lang="fr-FR" b="1"/>
              <a:t>Title: (18 pt.) Calibri bold</a:t>
            </a:r>
            <a:endParaRPr lang="pt-BR" b="1" dirty="0"/>
          </a:p>
        </p:txBody>
      </p:sp>
    </p:spTree>
    <p:extLst>
      <p:ext uri="{BB962C8B-B14F-4D97-AF65-F5344CB8AC3E}">
        <p14:creationId xmlns:p14="http://schemas.microsoft.com/office/powerpoint/2010/main" val="253077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External logos">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91FFC8C-4841-A640-977E-2C46BB2CE5D7}"/>
              </a:ext>
            </a:extLst>
          </p:cNvPr>
          <p:cNvSpPr>
            <a:spLocks noGrp="1"/>
          </p:cNvSpPr>
          <p:nvPr>
            <p:ph type="pic" sz="quarter" idx="10"/>
          </p:nvPr>
        </p:nvSpPr>
        <p:spPr>
          <a:xfrm>
            <a:off x="0" y="0"/>
            <a:ext cx="9144000" cy="3429000"/>
          </a:xfrm>
          <a:custGeom>
            <a:avLst/>
            <a:gdLst>
              <a:gd name="connsiteX0" fmla="*/ 2592388 w 9144000"/>
              <a:gd name="connsiteY0" fmla="*/ 0 h 3429000"/>
              <a:gd name="connsiteX1" fmla="*/ 9144000 w 9144000"/>
              <a:gd name="connsiteY1" fmla="*/ 0 h 3429000"/>
              <a:gd name="connsiteX2" fmla="*/ 9144000 w 9144000"/>
              <a:gd name="connsiteY2" fmla="*/ 3429000 h 3429000"/>
              <a:gd name="connsiteX3" fmla="*/ 0 w 9144000"/>
              <a:gd name="connsiteY3" fmla="*/ 3429000 h 3429000"/>
              <a:gd name="connsiteX4" fmla="*/ 0 w 9144000"/>
              <a:gd name="connsiteY4" fmla="*/ 1376363 h 3429000"/>
              <a:gd name="connsiteX5" fmla="*/ 2592388 w 9144000"/>
              <a:gd name="connsiteY5" fmla="*/ 1376363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3429000">
                <a:moveTo>
                  <a:pt x="2592388" y="0"/>
                </a:moveTo>
                <a:lnTo>
                  <a:pt x="9144000" y="0"/>
                </a:lnTo>
                <a:lnTo>
                  <a:pt x="9144000" y="3429000"/>
                </a:lnTo>
                <a:lnTo>
                  <a:pt x="0" y="3429000"/>
                </a:lnTo>
                <a:lnTo>
                  <a:pt x="0" y="1376363"/>
                </a:lnTo>
                <a:lnTo>
                  <a:pt x="2592388" y="1376363"/>
                </a:lnTo>
                <a:close/>
              </a:path>
            </a:pathLst>
          </a:custGeom>
        </p:spPr>
        <p:txBody>
          <a:bodyPr wrap="square">
            <a:noAutofit/>
          </a:bodyPr>
          <a:lstStyle/>
          <a:p>
            <a:endParaRPr lang="en-US"/>
          </a:p>
        </p:txBody>
      </p:sp>
      <p:sp>
        <p:nvSpPr>
          <p:cNvPr id="2" name="Title 1"/>
          <p:cNvSpPr>
            <a:spLocks noGrp="1"/>
          </p:cNvSpPr>
          <p:nvPr>
            <p:ph type="ctrTitle"/>
          </p:nvPr>
        </p:nvSpPr>
        <p:spPr>
          <a:xfrm>
            <a:off x="2951164" y="3896361"/>
            <a:ext cx="5834061" cy="690881"/>
          </a:xfrm>
        </p:spPr>
        <p:txBody>
          <a:bodyPr anchor="b"/>
          <a:lstStyle>
            <a:lvl1pPr algn="l">
              <a:defRPr sz="4800"/>
            </a:lvl1pPr>
          </a:lstStyle>
          <a:p>
            <a:r>
              <a:rPr lang="en-US" dirty="0"/>
              <a:t>Click to edit Master title style</a:t>
            </a:r>
          </a:p>
        </p:txBody>
      </p:sp>
      <p:sp>
        <p:nvSpPr>
          <p:cNvPr id="3" name="Subtitle 2"/>
          <p:cNvSpPr>
            <a:spLocks noGrp="1"/>
          </p:cNvSpPr>
          <p:nvPr>
            <p:ph type="subTitle" idx="1"/>
          </p:nvPr>
        </p:nvSpPr>
        <p:spPr>
          <a:xfrm>
            <a:off x="2951164" y="4612640"/>
            <a:ext cx="5834061" cy="690880"/>
          </a:xfrm>
        </p:spPr>
        <p:txBody>
          <a:bodyPr>
            <a:normAutofit/>
          </a:bodyPr>
          <a:lstStyle>
            <a:lvl1pPr marL="0" indent="0" algn="l">
              <a:buNone/>
              <a:defRPr sz="2400">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63492765-A423-9441-B05D-ECB61CE89AEF}"/>
              </a:ext>
            </a:extLst>
          </p:cNvPr>
          <p:cNvSpPr/>
          <p:nvPr userDrawn="1"/>
        </p:nvSpPr>
        <p:spPr>
          <a:xfrm>
            <a:off x="0" y="2"/>
            <a:ext cx="2592388" cy="1376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9210F55B-C066-8749-A353-F77EAB917A90}"/>
              </a:ext>
            </a:extLst>
          </p:cNvPr>
          <p:cNvPicPr>
            <a:picLocks noChangeAspect="1"/>
          </p:cNvPicPr>
          <p:nvPr userDrawn="1"/>
        </p:nvPicPr>
        <p:blipFill>
          <a:blip r:embed="rId2"/>
          <a:stretch>
            <a:fillRect/>
          </a:stretch>
        </p:blipFill>
        <p:spPr>
          <a:xfrm>
            <a:off x="598587" y="436184"/>
            <a:ext cx="1395217" cy="503999"/>
          </a:xfrm>
          <a:prstGeom prst="rect">
            <a:avLst/>
          </a:prstGeom>
        </p:spPr>
      </p:pic>
      <p:sp>
        <p:nvSpPr>
          <p:cNvPr id="4" name="Rectangle 3">
            <a:extLst>
              <a:ext uri="{FF2B5EF4-FFF2-40B4-BE49-F238E27FC236}">
                <a16:creationId xmlns:a16="http://schemas.microsoft.com/office/drawing/2014/main" id="{05D4BF6A-C280-BD46-9740-A6429C5735F8}"/>
              </a:ext>
            </a:extLst>
          </p:cNvPr>
          <p:cNvSpPr/>
          <p:nvPr userDrawn="1"/>
        </p:nvSpPr>
        <p:spPr>
          <a:xfrm>
            <a:off x="0" y="5532120"/>
            <a:ext cx="9144000"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586290"/>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mage Needs Backup">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07BB524-10A2-B743-939E-6FB73E22A5DF}"/>
              </a:ext>
            </a:extLst>
          </p:cNvPr>
          <p:cNvSpPr/>
          <p:nvPr userDrawn="1"/>
        </p:nvSpPr>
        <p:spPr>
          <a:xfrm>
            <a:off x="0" y="1052512"/>
            <a:ext cx="3240089" cy="5805487"/>
          </a:xfrm>
          <a:prstGeom prst="rect">
            <a:avLst/>
          </a:prstGeom>
          <a:solidFill>
            <a:srgbClr val="54A4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s-MX"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 name="Título 1">
            <a:extLst>
              <a:ext uri="{FF2B5EF4-FFF2-40B4-BE49-F238E27FC236}">
                <a16:creationId xmlns:a16="http://schemas.microsoft.com/office/drawing/2014/main" id="{4CCF5B3D-41D6-604A-BB51-0D16E8F54273}"/>
              </a:ext>
            </a:extLst>
          </p:cNvPr>
          <p:cNvSpPr>
            <a:spLocks noGrp="1"/>
          </p:cNvSpPr>
          <p:nvPr>
            <p:ph type="title" hasCustomPrompt="1"/>
          </p:nvPr>
        </p:nvSpPr>
        <p:spPr>
          <a:xfrm>
            <a:off x="283029" y="1451727"/>
            <a:ext cx="2648707" cy="4958499"/>
          </a:xfrm>
          <a:prstGeom prst="rect">
            <a:avLst/>
          </a:prstGeom>
        </p:spPr>
        <p:txBody>
          <a:bodyPr/>
          <a:lstStyle>
            <a:lvl1pPr algn="l">
              <a:defRPr sz="2400" b="1" i="0">
                <a:solidFill>
                  <a:schemeClr val="bg1"/>
                </a:solidFill>
                <a:latin typeface="Fira Sans" panose="020B0503050000020004" pitchFamily="34" charset="0"/>
              </a:defRPr>
            </a:lvl1pPr>
          </a:lstStyle>
          <a:p>
            <a:r>
              <a:rPr lang="es-ES" dirty="0"/>
              <a:t>Text</a:t>
            </a:r>
            <a:endParaRPr lang="es-MX" dirty="0"/>
          </a:p>
        </p:txBody>
      </p:sp>
      <p:sp>
        <p:nvSpPr>
          <p:cNvPr id="5" name="Marcador de posición de imagen 2">
            <a:extLst>
              <a:ext uri="{FF2B5EF4-FFF2-40B4-BE49-F238E27FC236}">
                <a16:creationId xmlns:a16="http://schemas.microsoft.com/office/drawing/2014/main" id="{E7905886-BA61-774C-9728-447134E3FAE8}"/>
              </a:ext>
            </a:extLst>
          </p:cNvPr>
          <p:cNvSpPr>
            <a:spLocks noGrp="1"/>
          </p:cNvSpPr>
          <p:nvPr>
            <p:ph type="pic" sz="quarter" idx="10"/>
          </p:nvPr>
        </p:nvSpPr>
        <p:spPr>
          <a:xfrm>
            <a:off x="3240088" y="1052513"/>
            <a:ext cx="5903912" cy="5805487"/>
          </a:xfrm>
          <a:prstGeom prst="rect">
            <a:avLst/>
          </a:prstGeom>
        </p:spPr>
        <p:txBody>
          <a:bodyPr/>
          <a:lstStyle>
            <a:lvl1pPr marL="0" indent="0">
              <a:buNone/>
              <a:defRPr/>
            </a:lvl1pPr>
          </a:lstStyle>
          <a:p>
            <a:endParaRPr lang="es-MX" dirty="0"/>
          </a:p>
        </p:txBody>
      </p:sp>
      <p:sp>
        <p:nvSpPr>
          <p:cNvPr id="9" name="Subtítulo 2">
            <a:extLst>
              <a:ext uri="{FF2B5EF4-FFF2-40B4-BE49-F238E27FC236}">
                <a16:creationId xmlns:a16="http://schemas.microsoft.com/office/drawing/2014/main" id="{AE8C3056-2AD3-084D-A0BF-E8E7AFF7C303}"/>
              </a:ext>
            </a:extLst>
          </p:cNvPr>
          <p:cNvSpPr>
            <a:spLocks noGrp="1"/>
          </p:cNvSpPr>
          <p:nvPr>
            <p:ph type="subTitle" idx="1" hasCustomPrompt="1"/>
          </p:nvPr>
        </p:nvSpPr>
        <p:spPr>
          <a:xfrm>
            <a:off x="3403076" y="131975"/>
            <a:ext cx="5599522" cy="920538"/>
          </a:xfrm>
          <a:prstGeom prst="rect">
            <a:avLst/>
          </a:prstGeom>
        </p:spPr>
        <p:txBody>
          <a:bodyPr anchor="ctr"/>
          <a:lstStyle>
            <a:lvl1pPr marL="0" indent="0" algn="l">
              <a:buNone/>
              <a:defRPr sz="3400" b="1" i="0">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Main</a:t>
            </a:r>
            <a:r>
              <a:rPr lang="es-ES" dirty="0"/>
              <a:t> </a:t>
            </a:r>
            <a:r>
              <a:rPr lang="es-ES" dirty="0" err="1"/>
              <a:t>Title</a:t>
            </a:r>
            <a:endParaRPr lang="es-MX" dirty="0"/>
          </a:p>
        </p:txBody>
      </p:sp>
    </p:spTree>
    <p:extLst>
      <p:ext uri="{BB962C8B-B14F-4D97-AF65-F5344CB8AC3E}">
        <p14:creationId xmlns:p14="http://schemas.microsoft.com/office/powerpoint/2010/main" val="4198232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oints Are Important">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6D673E0-EA99-E244-8A37-A946FF25A1A1}"/>
              </a:ext>
            </a:extLst>
          </p:cNvPr>
          <p:cNvSpPr/>
          <p:nvPr userDrawn="1"/>
        </p:nvSpPr>
        <p:spPr>
          <a:xfrm>
            <a:off x="0" y="1052512"/>
            <a:ext cx="9144000" cy="5805487"/>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s-MX"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 name="Marcador de texto 14">
            <a:extLst>
              <a:ext uri="{FF2B5EF4-FFF2-40B4-BE49-F238E27FC236}">
                <a16:creationId xmlns:a16="http://schemas.microsoft.com/office/drawing/2014/main" id="{9D10B67C-807E-1242-BFC5-0ABB21225D9A}"/>
              </a:ext>
            </a:extLst>
          </p:cNvPr>
          <p:cNvSpPr>
            <a:spLocks noGrp="1"/>
          </p:cNvSpPr>
          <p:nvPr>
            <p:ph type="body" sz="quarter" idx="16" hasCustomPrompt="1"/>
          </p:nvPr>
        </p:nvSpPr>
        <p:spPr>
          <a:xfrm>
            <a:off x="226158" y="1545996"/>
            <a:ext cx="2799846" cy="4766880"/>
          </a:xfrm>
          <a:prstGeom prst="rect">
            <a:avLst/>
          </a:prstGeom>
        </p:spPr>
        <p:txBody>
          <a:bodyPr/>
          <a:lstStyle>
            <a:lvl1pPr marL="0" indent="0">
              <a:lnSpc>
                <a:spcPct val="100000"/>
              </a:lnSpc>
              <a:spcBef>
                <a:spcPts val="0"/>
              </a:spcBef>
              <a:buNone/>
              <a:defRPr sz="2400" b="1" i="0">
                <a:solidFill>
                  <a:schemeClr val="bg2">
                    <a:lumMod val="50000"/>
                  </a:schemeClr>
                </a:solidFill>
                <a:latin typeface="Fira Sans" panose="020B0503050000020004" pitchFamily="34" charset="0"/>
              </a:defRPr>
            </a:lvl1pPr>
          </a:lstStyle>
          <a:p>
            <a:r>
              <a:rPr lang="es-MX" dirty="0"/>
              <a:t>Title</a:t>
            </a:r>
          </a:p>
        </p:txBody>
      </p:sp>
      <p:sp>
        <p:nvSpPr>
          <p:cNvPr id="5" name="Marcador de texto 14">
            <a:extLst>
              <a:ext uri="{FF2B5EF4-FFF2-40B4-BE49-F238E27FC236}">
                <a16:creationId xmlns:a16="http://schemas.microsoft.com/office/drawing/2014/main" id="{B65CB67F-9E8F-A04B-93FE-D23F36CF7FC1}"/>
              </a:ext>
            </a:extLst>
          </p:cNvPr>
          <p:cNvSpPr>
            <a:spLocks noGrp="1"/>
          </p:cNvSpPr>
          <p:nvPr>
            <p:ph type="body" sz="quarter" idx="19" hasCustomPrompt="1"/>
          </p:nvPr>
        </p:nvSpPr>
        <p:spPr>
          <a:xfrm>
            <a:off x="3525624" y="1545997"/>
            <a:ext cx="5260157" cy="981274"/>
          </a:xfrm>
          <a:prstGeom prst="rect">
            <a:avLst/>
          </a:prstGeom>
        </p:spPr>
        <p:txBody>
          <a:bodyPr/>
          <a:lstStyle>
            <a:lvl1pPr marL="0" indent="0" defTabSz="57150" latinLnBrk="0" hangingPunct="1">
              <a:lnSpc>
                <a:spcPct val="100000"/>
              </a:lnSpc>
              <a:spcBef>
                <a:spcPts val="0"/>
              </a:spcBef>
              <a:buClr>
                <a:srgbClr val="54A467"/>
              </a:buClr>
              <a:buSzPct val="100000"/>
              <a:buFont typeface="Arial" panose="020B0604020202020204" pitchFamily="34" charset="0"/>
              <a:buNone/>
              <a:defRPr sz="1800" b="0" i="0" spc="0">
                <a:solidFill>
                  <a:schemeClr val="bg2">
                    <a:lumMod val="50000"/>
                  </a:schemeClr>
                </a:solidFill>
                <a:latin typeface="Fira Sans" panose="020B0503050000020004" pitchFamily="34" charset="0"/>
              </a:defRPr>
            </a:lvl1pPr>
          </a:lstStyle>
          <a:p>
            <a:r>
              <a:rPr lang="es-MX" dirty="0"/>
              <a:t>Text…:</a:t>
            </a:r>
          </a:p>
        </p:txBody>
      </p:sp>
      <p:sp>
        <p:nvSpPr>
          <p:cNvPr id="6" name="Marcador de texto 14">
            <a:extLst>
              <a:ext uri="{FF2B5EF4-FFF2-40B4-BE49-F238E27FC236}">
                <a16:creationId xmlns:a16="http://schemas.microsoft.com/office/drawing/2014/main" id="{FDF5DEFB-60A8-D34E-9559-741063DBF8C9}"/>
              </a:ext>
            </a:extLst>
          </p:cNvPr>
          <p:cNvSpPr>
            <a:spLocks noGrp="1"/>
          </p:cNvSpPr>
          <p:nvPr>
            <p:ph type="body" sz="quarter" idx="20" hasCustomPrompt="1"/>
          </p:nvPr>
        </p:nvSpPr>
        <p:spPr>
          <a:xfrm>
            <a:off x="3525624" y="2733772"/>
            <a:ext cx="5260157" cy="3579103"/>
          </a:xfrm>
          <a:prstGeom prst="rect">
            <a:avLst/>
          </a:prstGeom>
        </p:spPr>
        <p:txBody>
          <a:bodyPr/>
          <a:lstStyle>
            <a:lvl1pPr marL="285750" indent="-285750" defTabSz="57150" latinLnBrk="0" hangingPunct="1">
              <a:lnSpc>
                <a:spcPct val="100000"/>
              </a:lnSpc>
              <a:spcBef>
                <a:spcPts val="0"/>
              </a:spcBef>
              <a:buClr>
                <a:srgbClr val="54A467"/>
              </a:buClr>
              <a:buSzPct val="100000"/>
              <a:buFont typeface="Arial" panose="020B0604020202020204" pitchFamily="34" charset="0"/>
              <a:buChar char="•"/>
              <a:defRPr sz="1800" b="0" i="0" spc="0">
                <a:solidFill>
                  <a:schemeClr val="bg2">
                    <a:lumMod val="50000"/>
                  </a:schemeClr>
                </a:solidFill>
                <a:latin typeface="Fira Sans" panose="020B0503050000020004" pitchFamily="34" charset="0"/>
              </a:defRPr>
            </a:lvl1pPr>
          </a:lstStyle>
          <a:p>
            <a:r>
              <a:rPr lang="es-MX" dirty="0"/>
              <a:t>Bullets</a:t>
            </a:r>
          </a:p>
          <a:p>
            <a:endParaRPr lang="es-MX" dirty="0"/>
          </a:p>
        </p:txBody>
      </p:sp>
      <p:sp>
        <p:nvSpPr>
          <p:cNvPr id="9" name="Subtítulo 2">
            <a:extLst>
              <a:ext uri="{FF2B5EF4-FFF2-40B4-BE49-F238E27FC236}">
                <a16:creationId xmlns:a16="http://schemas.microsoft.com/office/drawing/2014/main" id="{36B8C875-3C85-CF47-83F9-A9AD4EE88802}"/>
              </a:ext>
            </a:extLst>
          </p:cNvPr>
          <p:cNvSpPr>
            <a:spLocks noGrp="1"/>
          </p:cNvSpPr>
          <p:nvPr>
            <p:ph type="subTitle" idx="1" hasCustomPrompt="1"/>
          </p:nvPr>
        </p:nvSpPr>
        <p:spPr>
          <a:xfrm>
            <a:off x="3403076" y="131975"/>
            <a:ext cx="5599522" cy="920538"/>
          </a:xfrm>
          <a:prstGeom prst="rect">
            <a:avLst/>
          </a:prstGeom>
        </p:spPr>
        <p:txBody>
          <a:bodyPr anchor="ctr"/>
          <a:lstStyle>
            <a:lvl1pPr marL="0" indent="0" algn="l">
              <a:buNone/>
              <a:defRPr sz="3400" b="1" i="0">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Main</a:t>
            </a:r>
            <a:r>
              <a:rPr lang="es-ES" dirty="0"/>
              <a:t> </a:t>
            </a:r>
            <a:r>
              <a:rPr lang="es-ES" dirty="0" err="1"/>
              <a:t>Title</a:t>
            </a:r>
            <a:endParaRPr lang="es-MX" dirty="0"/>
          </a:p>
        </p:txBody>
      </p:sp>
    </p:spTree>
    <p:extLst>
      <p:ext uri="{BB962C8B-B14F-4D97-AF65-F5344CB8AC3E}">
        <p14:creationId xmlns:p14="http://schemas.microsoft.com/office/powerpoint/2010/main" val="111844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1163" y="368301"/>
            <a:ext cx="5834062" cy="792162"/>
          </a:xfrm>
        </p:spPr>
        <p:txBody>
          <a:bodyPr/>
          <a:lstStyle/>
          <a:p>
            <a:r>
              <a:rPr lang="en-US" dirty="0"/>
              <a:t>Click to edit Master title style</a:t>
            </a:r>
          </a:p>
        </p:txBody>
      </p:sp>
      <p:sp>
        <p:nvSpPr>
          <p:cNvPr id="3" name="Content Placeholder 2"/>
          <p:cNvSpPr>
            <a:spLocks noGrp="1"/>
          </p:cNvSpPr>
          <p:nvPr>
            <p:ph idx="1"/>
          </p:nvPr>
        </p:nvSpPr>
        <p:spPr>
          <a:xfrm>
            <a:off x="358776" y="1736726"/>
            <a:ext cx="8426450" cy="47529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566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E4A965-9BD6-7C48-AAE7-4B2490B39421}"/>
              </a:ext>
            </a:extLst>
          </p:cNvPr>
          <p:cNvSpPr/>
          <p:nvPr userDrawn="1"/>
        </p:nvSpPr>
        <p:spPr>
          <a:xfrm>
            <a:off x="0" y="1376364"/>
            <a:ext cx="9144000" cy="5481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951164" y="1736725"/>
            <a:ext cx="5834061" cy="4752976"/>
          </a:xfrm>
        </p:spPr>
        <p:txBody>
          <a:bodyPr anchor="ctr"/>
          <a:lstStyle>
            <a:lvl1pPr>
              <a:defRPr sz="4800"/>
            </a:lvl1pPr>
          </a:lstStyle>
          <a:p>
            <a:r>
              <a:rPr lang="en-US" dirty="0"/>
              <a:t>Section title</a:t>
            </a:r>
          </a:p>
        </p:txBody>
      </p:sp>
      <p:sp>
        <p:nvSpPr>
          <p:cNvPr id="8" name="Rectangle 7">
            <a:extLst>
              <a:ext uri="{FF2B5EF4-FFF2-40B4-BE49-F238E27FC236}">
                <a16:creationId xmlns:a16="http://schemas.microsoft.com/office/drawing/2014/main" id="{CF1A5A54-9337-7E45-B5BA-04EB4C662062}"/>
              </a:ext>
            </a:extLst>
          </p:cNvPr>
          <p:cNvSpPr/>
          <p:nvPr userDrawn="1"/>
        </p:nvSpPr>
        <p:spPr>
          <a:xfrm>
            <a:off x="0" y="1376364"/>
            <a:ext cx="2592388" cy="5481637"/>
          </a:xfrm>
          <a:prstGeom prst="rect">
            <a:avLst/>
          </a:prstGeom>
          <a:solidFill>
            <a:srgbClr val="23B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EF59AD9C-4F79-534B-8B4D-D6843C7DB7AD}"/>
              </a:ext>
            </a:extLst>
          </p:cNvPr>
          <p:cNvSpPr/>
          <p:nvPr userDrawn="1"/>
        </p:nvSpPr>
        <p:spPr>
          <a:xfrm>
            <a:off x="2592386" y="4"/>
            <a:ext cx="6551613" cy="1376361"/>
          </a:xfrm>
          <a:prstGeom prst="rect">
            <a:avLst/>
          </a:prstGeom>
          <a:solidFill>
            <a:srgbClr val="23B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36487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951163" y="368301"/>
            <a:ext cx="5834062" cy="792162"/>
          </a:xfrm>
        </p:spPr>
        <p:txBody>
          <a:bodyPr/>
          <a:lstStyle/>
          <a:p>
            <a:r>
              <a:rPr lang="en-US" dirty="0"/>
              <a:t>Click to edit Master title style</a:t>
            </a:r>
          </a:p>
        </p:txBody>
      </p:sp>
      <p:sp>
        <p:nvSpPr>
          <p:cNvPr id="3" name="Content Placeholder 2"/>
          <p:cNvSpPr>
            <a:spLocks noGrp="1"/>
          </p:cNvSpPr>
          <p:nvPr>
            <p:ph sz="half" idx="1"/>
          </p:nvPr>
        </p:nvSpPr>
        <p:spPr>
          <a:xfrm>
            <a:off x="358776" y="1736726"/>
            <a:ext cx="4156075" cy="4752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736726"/>
            <a:ext cx="4156074" cy="4752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766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51163" y="368302"/>
            <a:ext cx="5834062" cy="792161"/>
          </a:xfrm>
        </p:spPr>
        <p:txBody>
          <a:bodyPr>
            <a:normAutofit/>
          </a:bodyPr>
          <a:lstStyle/>
          <a:p>
            <a:r>
              <a:rPr lang="en-US" dirty="0"/>
              <a:t>Click to edit Master title style</a:t>
            </a:r>
          </a:p>
        </p:txBody>
      </p:sp>
      <p:sp>
        <p:nvSpPr>
          <p:cNvPr id="3" name="Text Placeholder 2"/>
          <p:cNvSpPr>
            <a:spLocks noGrp="1"/>
          </p:cNvSpPr>
          <p:nvPr>
            <p:ph type="body" idx="1"/>
          </p:nvPr>
        </p:nvSpPr>
        <p:spPr>
          <a:xfrm>
            <a:off x="629842" y="1690689"/>
            <a:ext cx="3868340" cy="814386"/>
          </a:xfrm>
        </p:spPr>
        <p:txBody>
          <a:bodyPr anchor="b"/>
          <a:lstStyle>
            <a:lvl1pPr marL="0" indent="0">
              <a:buNone/>
              <a:defRPr sz="2400" b="0" i="0">
                <a:latin typeface="Fira Sans Medium" panose="020B050305000002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0" i="0">
                <a:latin typeface="Fira Sans Medium" panose="020B050305000002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96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CBC9251-4258-4B46-86DC-2D1A31DAEC11}"/>
              </a:ext>
            </a:extLst>
          </p:cNvPr>
          <p:cNvSpPr>
            <a:spLocks noGrp="1"/>
          </p:cNvSpPr>
          <p:nvPr>
            <p:ph type="pic" sz="quarter" idx="14"/>
          </p:nvPr>
        </p:nvSpPr>
        <p:spPr>
          <a:xfrm>
            <a:off x="0" y="0"/>
            <a:ext cx="9144000" cy="6858000"/>
          </a:xfrm>
        </p:spPr>
        <p:txBody>
          <a:bodyPr/>
          <a:lstStyle/>
          <a:p>
            <a:endParaRPr lang="en-US"/>
          </a:p>
        </p:txBody>
      </p:sp>
      <p:sp>
        <p:nvSpPr>
          <p:cNvPr id="15" name="Text Placeholder 13">
            <a:extLst>
              <a:ext uri="{FF2B5EF4-FFF2-40B4-BE49-F238E27FC236}">
                <a16:creationId xmlns:a16="http://schemas.microsoft.com/office/drawing/2014/main" id="{EA78DBE2-D1DD-254B-B2BA-47D8CD0FDE5A}"/>
              </a:ext>
            </a:extLst>
          </p:cNvPr>
          <p:cNvSpPr>
            <a:spLocks noGrp="1"/>
          </p:cNvSpPr>
          <p:nvPr>
            <p:ph type="body" sz="quarter" idx="12" hasCustomPrompt="1"/>
          </p:nvPr>
        </p:nvSpPr>
        <p:spPr>
          <a:xfrm>
            <a:off x="2592389" y="2"/>
            <a:ext cx="6551611" cy="1376363"/>
          </a:xfrm>
          <a:solidFill>
            <a:schemeClr val="tx1">
              <a:alpha val="55000"/>
            </a:schemeClr>
          </a:solidFill>
        </p:spPr>
        <p:txBody>
          <a:bodyPr/>
          <a:lstStyle>
            <a:lvl1pPr marL="0" indent="0">
              <a:buNone/>
              <a:defRPr/>
            </a:lvl1pPr>
          </a:lstStyle>
          <a:p>
            <a:pPr lvl="0"/>
            <a:r>
              <a:rPr lang="en-US" dirty="0"/>
              <a:t> </a:t>
            </a:r>
          </a:p>
        </p:txBody>
      </p:sp>
      <p:sp>
        <p:nvSpPr>
          <p:cNvPr id="2" name="Title 1"/>
          <p:cNvSpPr>
            <a:spLocks noGrp="1"/>
          </p:cNvSpPr>
          <p:nvPr>
            <p:ph type="title"/>
          </p:nvPr>
        </p:nvSpPr>
        <p:spPr/>
        <p:txBody>
          <a:bodyP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54A903A-B7B6-CC40-8ABD-22BDE5DE51D7}"/>
              </a:ext>
            </a:extLst>
          </p:cNvPr>
          <p:cNvSpPr>
            <a:spLocks noGrp="1"/>
          </p:cNvSpPr>
          <p:nvPr>
            <p:ph type="body" sz="quarter" idx="11" hasCustomPrompt="1"/>
          </p:nvPr>
        </p:nvSpPr>
        <p:spPr>
          <a:xfrm>
            <a:off x="0" y="2"/>
            <a:ext cx="2592388" cy="1376363"/>
          </a:xfrm>
          <a:solidFill>
            <a:schemeClr val="tx1">
              <a:alpha val="35000"/>
            </a:schemeClr>
          </a:solidFill>
        </p:spPr>
        <p:txBody>
          <a:bodyPr/>
          <a:lstStyle>
            <a:lvl1pPr marL="0" indent="0">
              <a:buNone/>
              <a:defRPr/>
            </a:lvl1pPr>
          </a:lstStyle>
          <a:p>
            <a:pPr lvl="0"/>
            <a:r>
              <a:rPr lang="en-US" dirty="0"/>
              <a:t> </a:t>
            </a:r>
          </a:p>
        </p:txBody>
      </p:sp>
      <p:sp>
        <p:nvSpPr>
          <p:cNvPr id="22" name="Picture Placeholder 21">
            <a:extLst>
              <a:ext uri="{FF2B5EF4-FFF2-40B4-BE49-F238E27FC236}">
                <a16:creationId xmlns:a16="http://schemas.microsoft.com/office/drawing/2014/main" id="{189E8096-EDBB-104B-9C94-569EC5B5AA52}"/>
              </a:ext>
            </a:extLst>
          </p:cNvPr>
          <p:cNvSpPr>
            <a:spLocks noGrp="1"/>
          </p:cNvSpPr>
          <p:nvPr>
            <p:ph type="pic" sz="quarter" idx="13" hasCustomPrompt="1"/>
          </p:nvPr>
        </p:nvSpPr>
        <p:spPr>
          <a:xfrm>
            <a:off x="598587" y="436183"/>
            <a:ext cx="1395216" cy="503998"/>
          </a:xfrm>
          <a:blipFill>
            <a:blip r:embed="rId2"/>
            <a:stretch>
              <a:fillRect/>
            </a:stretch>
          </a:blipFill>
        </p:spPr>
        <p:txBody>
          <a:bodyPr/>
          <a:lstStyle>
            <a:lvl1pPr marL="0" indent="0">
              <a:buFont typeface="Arial" panose="020B0604020202020204" pitchFamily="34" charset="0"/>
              <a:buNone/>
              <a:defRPr/>
            </a:lvl1pPr>
          </a:lstStyle>
          <a:p>
            <a:r>
              <a:rPr lang="en-US" dirty="0"/>
              <a:t> </a:t>
            </a:r>
          </a:p>
        </p:txBody>
      </p:sp>
    </p:spTree>
    <p:extLst>
      <p:ext uri="{BB962C8B-B14F-4D97-AF65-F5344CB8AC3E}">
        <p14:creationId xmlns:p14="http://schemas.microsoft.com/office/powerpoint/2010/main" val="3567066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3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51164" y="368301"/>
            <a:ext cx="5834061" cy="792162"/>
          </a:xfrm>
        </p:spPr>
        <p:txBody>
          <a:bodyPr anchor="ctr"/>
          <a:lstStyle>
            <a:lvl1pPr>
              <a:defRPr sz="3600"/>
            </a:lvl1pPr>
          </a:lstStyle>
          <a:p>
            <a:r>
              <a:rPr lang="en-US" dirty="0"/>
              <a:t>Click to edit Master title style</a:t>
            </a:r>
          </a:p>
        </p:txBody>
      </p:sp>
      <p:sp>
        <p:nvSpPr>
          <p:cNvPr id="3" name="Content Placeholder 2"/>
          <p:cNvSpPr>
            <a:spLocks noGrp="1"/>
          </p:cNvSpPr>
          <p:nvPr>
            <p:ph idx="1"/>
          </p:nvPr>
        </p:nvSpPr>
        <p:spPr>
          <a:xfrm>
            <a:off x="2951164" y="1736726"/>
            <a:ext cx="5834060" cy="4752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58776" y="1736727"/>
            <a:ext cx="1873250" cy="4752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4191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E54FD2D-2468-AC41-8EEF-927DE38DAC58}"/>
              </a:ext>
            </a:extLst>
          </p:cNvPr>
          <p:cNvSpPr/>
          <p:nvPr userDrawn="1"/>
        </p:nvSpPr>
        <p:spPr>
          <a:xfrm>
            <a:off x="0" y="1376364"/>
            <a:ext cx="9144000" cy="548163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951163" y="368301"/>
            <a:ext cx="5834062" cy="7921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8776" y="1736727"/>
            <a:ext cx="8426450" cy="47529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C1189565-DFD9-EF4F-B4C3-98096CF1F025}"/>
              </a:ext>
            </a:extLst>
          </p:cNvPr>
          <p:cNvSpPr/>
          <p:nvPr userDrawn="1"/>
        </p:nvSpPr>
        <p:spPr>
          <a:xfrm>
            <a:off x="0" y="2"/>
            <a:ext cx="2592388" cy="1376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8D72D01C-B089-494A-B3E1-8026DB986620}"/>
              </a:ext>
            </a:extLst>
          </p:cNvPr>
          <p:cNvPicPr>
            <a:picLocks noChangeAspect="1"/>
          </p:cNvPicPr>
          <p:nvPr userDrawn="1"/>
        </p:nvPicPr>
        <p:blipFill>
          <a:blip r:embed="rId23"/>
          <a:stretch>
            <a:fillRect/>
          </a:stretch>
        </p:blipFill>
        <p:spPr>
          <a:xfrm>
            <a:off x="598585" y="436183"/>
            <a:ext cx="1395218" cy="503999"/>
          </a:xfrm>
          <a:prstGeom prst="rect">
            <a:avLst/>
          </a:prstGeom>
        </p:spPr>
      </p:pic>
    </p:spTree>
    <p:extLst>
      <p:ext uri="{BB962C8B-B14F-4D97-AF65-F5344CB8AC3E}">
        <p14:creationId xmlns:p14="http://schemas.microsoft.com/office/powerpoint/2010/main" val="1900482594"/>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5" r:id="rId15"/>
    <p:sldLayoutId id="2147483677" r:id="rId16"/>
    <p:sldLayoutId id="2147483678" r:id="rId17"/>
    <p:sldLayoutId id="2147483682" r:id="rId18"/>
    <p:sldLayoutId id="2147483684" r:id="rId19"/>
    <p:sldLayoutId id="2147483687" r:id="rId20"/>
    <p:sldLayoutId id="2147483688" r:id="rId21"/>
  </p:sldLayoutIdLst>
  <p:txStyles>
    <p:titleStyle>
      <a:lvl1pPr algn="l" defTabSz="914400" rtl="0" eaLnBrk="1" latinLnBrk="0" hangingPunct="1">
        <a:lnSpc>
          <a:spcPct val="90000"/>
        </a:lnSpc>
        <a:spcBef>
          <a:spcPct val="0"/>
        </a:spcBef>
        <a:buNone/>
        <a:defRPr sz="3600" b="0" i="0" kern="1200">
          <a:solidFill>
            <a:schemeClr val="bg1"/>
          </a:solidFill>
          <a:latin typeface="Fira Sans" panose="020B0503050000020004" pitchFamily="34"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lumMod val="75000"/>
              <a:lumOff val="25000"/>
            </a:schemeClr>
          </a:solidFill>
          <a:latin typeface="Fira Sans" panose="020B05030500000200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lumMod val="75000"/>
              <a:lumOff val="25000"/>
            </a:schemeClr>
          </a:solidFill>
          <a:latin typeface="Fira Sans" panose="020B05030500000200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lumMod val="75000"/>
              <a:lumOff val="25000"/>
            </a:schemeClr>
          </a:solidFill>
          <a:latin typeface="Fira Sans" panose="020B05030500000200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Fira Sans" panose="020B05030500000200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33">
          <p15:clr>
            <a:srgbClr val="F26B43"/>
          </p15:clr>
        </p15:guide>
        <p15:guide id="2" orient="horz" pos="867">
          <p15:clr>
            <a:srgbClr val="F26B43"/>
          </p15:clr>
        </p15:guide>
        <p15:guide id="3" pos="1859">
          <p15:clr>
            <a:srgbClr val="F26B43"/>
          </p15:clr>
        </p15:guide>
        <p15:guide id="4" pos="5534">
          <p15:clr>
            <a:srgbClr val="F26B43"/>
          </p15:clr>
        </p15:guide>
        <p15:guide id="5" orient="horz" pos="1094">
          <p15:clr>
            <a:srgbClr val="F26B43"/>
          </p15:clr>
        </p15:guide>
        <p15:guide id="6" orient="horz">
          <p15:clr>
            <a:srgbClr val="F26B43"/>
          </p15:clr>
        </p15:guide>
        <p15:guide id="7" pos="226">
          <p15:clr>
            <a:srgbClr val="F26B43"/>
          </p15:clr>
        </p15:guide>
        <p15:guide id="8" pos="1406">
          <p15:clr>
            <a:srgbClr val="F26B43"/>
          </p15:clr>
        </p15:guide>
        <p15:guide id="9" orient="horz" pos="232">
          <p15:clr>
            <a:srgbClr val="F26B43"/>
          </p15:clr>
        </p15:guide>
        <p15:guide id="10" orient="horz" pos="2160">
          <p15:clr>
            <a:srgbClr val="F26B43"/>
          </p15:clr>
        </p15:guide>
        <p15:guide id="11" orient="horz" pos="4088">
          <p15:clr>
            <a:srgbClr val="F26B43"/>
          </p15:clr>
        </p15:guide>
        <p15:guide id="12" pos="2880">
          <p15:clr>
            <a:srgbClr val="F26B43"/>
          </p15:clr>
        </p15:guide>
        <p15:guide id="13" orient="horz" pos="73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BD4D5-C236-DE4A-91BA-6C29353B1413}"/>
              </a:ext>
            </a:extLst>
          </p:cNvPr>
          <p:cNvSpPr>
            <a:spLocks noGrp="1"/>
          </p:cNvSpPr>
          <p:nvPr>
            <p:ph type="ctrTitle"/>
          </p:nvPr>
        </p:nvSpPr>
        <p:spPr>
          <a:xfrm>
            <a:off x="2951163" y="4352925"/>
            <a:ext cx="5834062" cy="692150"/>
          </a:xfrm>
        </p:spPr>
        <p:txBody>
          <a:bodyPr>
            <a:noAutofit/>
          </a:bodyPr>
          <a:lstStyle/>
          <a:p>
            <a:r>
              <a:rPr lang="en-US" sz="4400" dirty="0"/>
              <a:t>Public Transport Reforms</a:t>
            </a:r>
          </a:p>
        </p:txBody>
      </p:sp>
      <p:sp>
        <p:nvSpPr>
          <p:cNvPr id="3" name="Subtitle 2">
            <a:extLst>
              <a:ext uri="{FF2B5EF4-FFF2-40B4-BE49-F238E27FC236}">
                <a16:creationId xmlns:a16="http://schemas.microsoft.com/office/drawing/2014/main" id="{599F8755-71A9-BD47-8802-3322FA68AA9A}"/>
              </a:ext>
            </a:extLst>
          </p:cNvPr>
          <p:cNvSpPr>
            <a:spLocks noGrp="1"/>
          </p:cNvSpPr>
          <p:nvPr>
            <p:ph type="subTitle" idx="1"/>
          </p:nvPr>
        </p:nvSpPr>
        <p:spPr>
          <a:xfrm>
            <a:off x="2951163" y="4895164"/>
            <a:ext cx="5834062" cy="690563"/>
          </a:xfrm>
        </p:spPr>
        <p:txBody>
          <a:bodyPr>
            <a:normAutofit/>
          </a:bodyPr>
          <a:lstStyle/>
          <a:p>
            <a:r>
              <a:rPr lang="en-US" sz="2000" dirty="0"/>
              <a:t>April 2021</a:t>
            </a:r>
          </a:p>
        </p:txBody>
      </p:sp>
      <p:pic>
        <p:nvPicPr>
          <p:cNvPr id="7" name="Picture 6">
            <a:extLst>
              <a:ext uri="{FF2B5EF4-FFF2-40B4-BE49-F238E27FC236}">
                <a16:creationId xmlns:a16="http://schemas.microsoft.com/office/drawing/2014/main" id="{EDB80805-3569-964E-8C63-DCCA5073E2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1619" y="5991732"/>
            <a:ext cx="2503606" cy="440449"/>
          </a:xfrm>
          <a:prstGeom prst="rect">
            <a:avLst/>
          </a:prstGeom>
        </p:spPr>
      </p:pic>
      <p:pic>
        <p:nvPicPr>
          <p:cNvPr id="8" name="Picture 7">
            <a:extLst>
              <a:ext uri="{FF2B5EF4-FFF2-40B4-BE49-F238E27FC236}">
                <a16:creationId xmlns:a16="http://schemas.microsoft.com/office/drawing/2014/main" id="{B03C2BF9-89C8-C047-8414-D409D41006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2691" y="5619630"/>
            <a:ext cx="1031202" cy="992435"/>
          </a:xfrm>
          <a:prstGeom prst="rect">
            <a:avLst/>
          </a:prstGeom>
        </p:spPr>
      </p:pic>
      <p:pic>
        <p:nvPicPr>
          <p:cNvPr id="9" name="Picture 8">
            <a:extLst>
              <a:ext uri="{FF2B5EF4-FFF2-40B4-BE49-F238E27FC236}">
                <a16:creationId xmlns:a16="http://schemas.microsoft.com/office/drawing/2014/main" id="{4E081DE3-641A-2E4C-8F99-06EEA84902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30" y="5676218"/>
            <a:ext cx="1831843" cy="942090"/>
          </a:xfrm>
          <a:prstGeom prst="rect">
            <a:avLst/>
          </a:prstGeom>
        </p:spPr>
      </p:pic>
      <p:pic>
        <p:nvPicPr>
          <p:cNvPr id="11" name="Picture Placeholder 10" descr="A picture containing sky, outdoor, day&#10;&#10;Description automatically generated">
            <a:extLst>
              <a:ext uri="{FF2B5EF4-FFF2-40B4-BE49-F238E27FC236}">
                <a16:creationId xmlns:a16="http://schemas.microsoft.com/office/drawing/2014/main" id="{2C7ABD65-4DCE-3643-A40F-52AA62B361E9}"/>
              </a:ext>
            </a:extLst>
          </p:cNvPr>
          <p:cNvPicPr>
            <a:picLocks noGrp="1" noChangeAspect="1"/>
          </p:cNvPicPr>
          <p:nvPr>
            <p:ph type="pic" sz="quarter" idx="10"/>
          </p:nvPr>
        </p:nvPicPr>
        <p:blipFill>
          <a:blip r:embed="rId5"/>
          <a:srcRect t="25000" b="25000"/>
          <a:stretch>
            <a:fillRect/>
          </a:stretch>
        </p:blipFill>
        <p:spPr/>
      </p:pic>
    </p:spTree>
    <p:extLst>
      <p:ext uri="{BB962C8B-B14F-4D97-AF65-F5344CB8AC3E}">
        <p14:creationId xmlns:p14="http://schemas.microsoft.com/office/powerpoint/2010/main" val="1232619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BBBAE-D5B4-4D41-B2E7-A7A643055303}"/>
              </a:ext>
            </a:extLst>
          </p:cNvPr>
          <p:cNvSpPr>
            <a:spLocks noGrp="1"/>
          </p:cNvSpPr>
          <p:nvPr>
            <p:ph type="title"/>
          </p:nvPr>
        </p:nvSpPr>
        <p:spPr/>
        <p:txBody>
          <a:bodyPr>
            <a:normAutofit fontScale="90000"/>
          </a:bodyPr>
          <a:lstStyle/>
          <a:p>
            <a:r>
              <a:rPr lang="en-US" dirty="0"/>
              <a:t>What are the components of a bus operating contract?</a:t>
            </a:r>
          </a:p>
        </p:txBody>
      </p:sp>
      <p:sp>
        <p:nvSpPr>
          <p:cNvPr id="4" name="Content Placeholder 3">
            <a:extLst>
              <a:ext uri="{FF2B5EF4-FFF2-40B4-BE49-F238E27FC236}">
                <a16:creationId xmlns:a16="http://schemas.microsoft.com/office/drawing/2014/main" id="{0819BC20-6464-7843-A8DB-A538E736B365}"/>
              </a:ext>
            </a:extLst>
          </p:cNvPr>
          <p:cNvSpPr>
            <a:spLocks noGrp="1"/>
          </p:cNvSpPr>
          <p:nvPr>
            <p:ph idx="1"/>
          </p:nvPr>
        </p:nvSpPr>
        <p:spPr/>
        <p:txBody>
          <a:bodyPr>
            <a:normAutofit fontScale="77500" lnSpcReduction="20000"/>
          </a:bodyPr>
          <a:lstStyle/>
          <a:p>
            <a:r>
              <a:rPr lang="en-US" dirty="0" smtClean="0"/>
              <a:t>Detailed bus specifications </a:t>
            </a:r>
          </a:p>
          <a:p>
            <a:r>
              <a:rPr lang="en-US" dirty="0" smtClean="0"/>
              <a:t>Payment model </a:t>
            </a:r>
            <a:r>
              <a:rPr lang="en-US" dirty="0"/>
              <a:t>(e.g., per </a:t>
            </a:r>
            <a:r>
              <a:rPr lang="en-US" dirty="0" err="1"/>
              <a:t>kilometre</a:t>
            </a:r>
            <a:r>
              <a:rPr lang="en-US" dirty="0"/>
              <a:t>, per passenger, etc.). </a:t>
            </a:r>
          </a:p>
          <a:p>
            <a:r>
              <a:rPr lang="en-US" dirty="0" smtClean="0"/>
              <a:t>Depots </a:t>
            </a:r>
            <a:r>
              <a:rPr lang="en-US" dirty="0"/>
              <a:t>where the service will be based, and who is responsible for paying for what. </a:t>
            </a:r>
          </a:p>
          <a:p>
            <a:r>
              <a:rPr lang="en-US" dirty="0"/>
              <a:t>Detailed explanation of quality of </a:t>
            </a:r>
            <a:r>
              <a:rPr lang="en-US" dirty="0" smtClean="0"/>
              <a:t>service- </a:t>
            </a:r>
            <a:r>
              <a:rPr lang="en-US" dirty="0"/>
              <a:t>bonuses and penalties. </a:t>
            </a:r>
          </a:p>
          <a:p>
            <a:r>
              <a:rPr lang="en-US" dirty="0" smtClean="0"/>
              <a:t>Process for settling disputes. </a:t>
            </a:r>
          </a:p>
          <a:p>
            <a:r>
              <a:rPr lang="en-US" dirty="0" smtClean="0"/>
              <a:t>Role of Operating Company and role of Government agency </a:t>
            </a:r>
          </a:p>
          <a:p>
            <a:r>
              <a:rPr lang="en-US" dirty="0" smtClean="0"/>
              <a:t>Clear </a:t>
            </a:r>
            <a:r>
              <a:rPr lang="en-US" dirty="0"/>
              <a:t>explanation of the assets </a:t>
            </a:r>
            <a:r>
              <a:rPr lang="en-US" dirty="0" smtClean="0"/>
              <a:t>the </a:t>
            </a:r>
            <a:r>
              <a:rPr lang="en-US" dirty="0"/>
              <a:t>government </a:t>
            </a:r>
            <a:r>
              <a:rPr lang="en-US" dirty="0" smtClean="0"/>
              <a:t>is </a:t>
            </a:r>
            <a:r>
              <a:rPr lang="en-US" dirty="0"/>
              <a:t>providing to the company, if any, and the terms of use.</a:t>
            </a:r>
          </a:p>
        </p:txBody>
      </p:sp>
    </p:spTree>
    <p:extLst>
      <p:ext uri="{BB962C8B-B14F-4D97-AF65-F5344CB8AC3E}">
        <p14:creationId xmlns:p14="http://schemas.microsoft.com/office/powerpoint/2010/main" val="2872793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7F0407-CD37-624A-910C-4582DE4AF26F}"/>
              </a:ext>
            </a:extLst>
          </p:cNvPr>
          <p:cNvSpPr/>
          <p:nvPr/>
        </p:nvSpPr>
        <p:spPr>
          <a:xfrm>
            <a:off x="0" y="1365504"/>
            <a:ext cx="9144000" cy="54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421300-0987-BF4A-94DE-6AF77AC364EE}"/>
              </a:ext>
            </a:extLst>
          </p:cNvPr>
          <p:cNvSpPr>
            <a:spLocks noGrp="1"/>
          </p:cNvSpPr>
          <p:nvPr>
            <p:ph type="title"/>
          </p:nvPr>
        </p:nvSpPr>
        <p:spPr/>
        <p:txBody>
          <a:bodyPr>
            <a:normAutofit fontScale="90000"/>
          </a:bodyPr>
          <a:lstStyle/>
          <a:p>
            <a:r>
              <a:rPr lang="en-US" dirty="0"/>
              <a:t>How should bus operators be compensated?</a:t>
            </a:r>
          </a:p>
        </p:txBody>
      </p:sp>
      <p:sp>
        <p:nvSpPr>
          <p:cNvPr id="12" name="Rounded Rectangle 11">
            <a:extLst>
              <a:ext uri="{FF2B5EF4-FFF2-40B4-BE49-F238E27FC236}">
                <a16:creationId xmlns:a16="http://schemas.microsoft.com/office/drawing/2014/main" id="{4E1B94EA-A48E-1C4B-A43C-89EA506077E4}"/>
              </a:ext>
            </a:extLst>
          </p:cNvPr>
          <p:cNvSpPr/>
          <p:nvPr/>
        </p:nvSpPr>
        <p:spPr>
          <a:xfrm>
            <a:off x="4183444" y="2085816"/>
            <a:ext cx="1684692" cy="647113"/>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Fira Sans" panose="020B0503050000020004" pitchFamily="34" charset="0"/>
                <a:cs typeface="Trebuchet MS"/>
              </a:rPr>
              <a:t>Customer fares</a:t>
            </a:r>
          </a:p>
        </p:txBody>
      </p:sp>
      <p:sp>
        <p:nvSpPr>
          <p:cNvPr id="16" name="TextBox 15">
            <a:extLst>
              <a:ext uri="{FF2B5EF4-FFF2-40B4-BE49-F238E27FC236}">
                <a16:creationId xmlns:a16="http://schemas.microsoft.com/office/drawing/2014/main" id="{AFF321DE-7911-7F4A-A2C9-116CF5EA622C}"/>
              </a:ext>
            </a:extLst>
          </p:cNvPr>
          <p:cNvSpPr txBox="1"/>
          <p:nvPr/>
        </p:nvSpPr>
        <p:spPr>
          <a:xfrm>
            <a:off x="6071630" y="4047910"/>
            <a:ext cx="2613580" cy="584775"/>
          </a:xfrm>
          <a:prstGeom prst="rect">
            <a:avLst/>
          </a:prstGeom>
          <a:noFill/>
        </p:spPr>
        <p:txBody>
          <a:bodyPr wrap="square" rtlCol="0">
            <a:spAutoFit/>
          </a:bodyPr>
          <a:lstStyle/>
          <a:p>
            <a:r>
              <a:rPr lang="en-US" sz="1600" dirty="0">
                <a:latin typeface="Fira Sans" panose="020B0503050000020004" pitchFamily="34" charset="0"/>
                <a:cs typeface="Trebuchet MS"/>
              </a:rPr>
              <a:t>Payments with service level adjustments</a:t>
            </a:r>
          </a:p>
        </p:txBody>
      </p:sp>
      <p:sp>
        <p:nvSpPr>
          <p:cNvPr id="17" name="TextBox 16">
            <a:extLst>
              <a:ext uri="{FF2B5EF4-FFF2-40B4-BE49-F238E27FC236}">
                <a16:creationId xmlns:a16="http://schemas.microsoft.com/office/drawing/2014/main" id="{D342366C-262B-EE4F-8E7A-1B1245BB777A}"/>
              </a:ext>
            </a:extLst>
          </p:cNvPr>
          <p:cNvSpPr txBox="1"/>
          <p:nvPr/>
        </p:nvSpPr>
        <p:spPr>
          <a:xfrm>
            <a:off x="287814" y="1552742"/>
            <a:ext cx="2584820" cy="369332"/>
          </a:xfrm>
          <a:prstGeom prst="rect">
            <a:avLst/>
          </a:prstGeom>
          <a:noFill/>
        </p:spPr>
        <p:txBody>
          <a:bodyPr wrap="square" rtlCol="0">
            <a:spAutoFit/>
          </a:bodyPr>
          <a:lstStyle/>
          <a:p>
            <a:r>
              <a:rPr lang="en-US" sz="1800" dirty="0">
                <a:latin typeface="Fira Sans Medium" panose="020B0503050000020004" pitchFamily="34" charset="0"/>
              </a:rPr>
              <a:t>Net cost contract</a:t>
            </a:r>
          </a:p>
        </p:txBody>
      </p:sp>
      <p:sp>
        <p:nvSpPr>
          <p:cNvPr id="23" name="TextBox 22">
            <a:extLst>
              <a:ext uri="{FF2B5EF4-FFF2-40B4-BE49-F238E27FC236}">
                <a16:creationId xmlns:a16="http://schemas.microsoft.com/office/drawing/2014/main" id="{5390815A-AB11-2448-BFE7-AD0A41113899}"/>
              </a:ext>
            </a:extLst>
          </p:cNvPr>
          <p:cNvSpPr txBox="1"/>
          <p:nvPr/>
        </p:nvSpPr>
        <p:spPr>
          <a:xfrm>
            <a:off x="2872634" y="1550800"/>
            <a:ext cx="3806119" cy="369332"/>
          </a:xfrm>
          <a:prstGeom prst="rect">
            <a:avLst/>
          </a:prstGeom>
          <a:noFill/>
        </p:spPr>
        <p:txBody>
          <a:bodyPr wrap="square" rtlCol="0">
            <a:spAutoFit/>
          </a:bodyPr>
          <a:lstStyle/>
          <a:p>
            <a:r>
              <a:rPr lang="en-US" sz="1800" dirty="0">
                <a:latin typeface="Fira Sans Medium" panose="020B0503050000020004" pitchFamily="34" charset="0"/>
              </a:rPr>
              <a:t>Gross cost contract</a:t>
            </a:r>
          </a:p>
        </p:txBody>
      </p:sp>
      <p:sp>
        <p:nvSpPr>
          <p:cNvPr id="24" name="Rounded Rectangle 23">
            <a:extLst>
              <a:ext uri="{FF2B5EF4-FFF2-40B4-BE49-F238E27FC236}">
                <a16:creationId xmlns:a16="http://schemas.microsoft.com/office/drawing/2014/main" id="{AF09D892-AE3B-0E4D-8BD5-FB198517CC1D}"/>
              </a:ext>
            </a:extLst>
          </p:cNvPr>
          <p:cNvSpPr/>
          <p:nvPr/>
        </p:nvSpPr>
        <p:spPr>
          <a:xfrm>
            <a:off x="5341785" y="3403830"/>
            <a:ext cx="1359934" cy="56145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Fira Sans" panose="020B0503050000020004" pitchFamily="34" charset="0"/>
                <a:cs typeface="Trebuchet MS"/>
              </a:rPr>
              <a:t>Trust fund</a:t>
            </a:r>
          </a:p>
        </p:txBody>
      </p:sp>
      <p:sp>
        <p:nvSpPr>
          <p:cNvPr id="30" name="Rounded Rectangle 29">
            <a:extLst>
              <a:ext uri="{FF2B5EF4-FFF2-40B4-BE49-F238E27FC236}">
                <a16:creationId xmlns:a16="http://schemas.microsoft.com/office/drawing/2014/main" id="{45C8295A-824B-DA49-BD58-842653932A66}"/>
              </a:ext>
            </a:extLst>
          </p:cNvPr>
          <p:cNvSpPr/>
          <p:nvPr/>
        </p:nvSpPr>
        <p:spPr>
          <a:xfrm>
            <a:off x="2968226" y="5200535"/>
            <a:ext cx="1465020" cy="965245"/>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Fira Sans" panose="020B0503050000020004" pitchFamily="34" charset="0"/>
                <a:cs typeface="Trebuchet MS"/>
              </a:rPr>
              <a:t>Bus operator 1</a:t>
            </a:r>
          </a:p>
        </p:txBody>
      </p:sp>
      <p:sp>
        <p:nvSpPr>
          <p:cNvPr id="31" name="Rounded Rectangle 30">
            <a:extLst>
              <a:ext uri="{FF2B5EF4-FFF2-40B4-BE49-F238E27FC236}">
                <a16:creationId xmlns:a16="http://schemas.microsoft.com/office/drawing/2014/main" id="{814ADD79-0F07-A24B-A354-EC9785A63279}"/>
              </a:ext>
            </a:extLst>
          </p:cNvPr>
          <p:cNvSpPr/>
          <p:nvPr/>
        </p:nvSpPr>
        <p:spPr>
          <a:xfrm>
            <a:off x="4597943" y="5200535"/>
            <a:ext cx="1359934" cy="965245"/>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Fira Sans" panose="020B0503050000020004" pitchFamily="34" charset="0"/>
                <a:cs typeface="Trebuchet MS"/>
              </a:rPr>
              <a:t>Bus operator 2</a:t>
            </a:r>
          </a:p>
        </p:txBody>
      </p:sp>
      <p:sp>
        <p:nvSpPr>
          <p:cNvPr id="32" name="Rounded Rectangle 31">
            <a:extLst>
              <a:ext uri="{FF2B5EF4-FFF2-40B4-BE49-F238E27FC236}">
                <a16:creationId xmlns:a16="http://schemas.microsoft.com/office/drawing/2014/main" id="{DF40930C-72F7-3544-B762-3669E07895C0}"/>
              </a:ext>
            </a:extLst>
          </p:cNvPr>
          <p:cNvSpPr/>
          <p:nvPr/>
        </p:nvSpPr>
        <p:spPr>
          <a:xfrm>
            <a:off x="6160562" y="5200534"/>
            <a:ext cx="1449278" cy="965245"/>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Fira Sans" panose="020B0503050000020004" pitchFamily="34" charset="0"/>
                <a:cs typeface="Trebuchet MS"/>
              </a:rPr>
              <a:t>Fare collection/ </a:t>
            </a:r>
            <a:br>
              <a:rPr lang="en-US" sz="1600" dirty="0">
                <a:latin typeface="Fira Sans" panose="020B0503050000020004" pitchFamily="34" charset="0"/>
                <a:cs typeface="Trebuchet MS"/>
              </a:rPr>
            </a:br>
            <a:r>
              <a:rPr lang="en-US" sz="1600" dirty="0">
                <a:latin typeface="Fira Sans" panose="020B0503050000020004" pitchFamily="34" charset="0"/>
                <a:cs typeface="Trebuchet MS"/>
              </a:rPr>
              <a:t>ITS operator</a:t>
            </a:r>
          </a:p>
        </p:txBody>
      </p:sp>
      <p:cxnSp>
        <p:nvCxnSpPr>
          <p:cNvPr id="37" name="Elbow Connector 36">
            <a:extLst>
              <a:ext uri="{FF2B5EF4-FFF2-40B4-BE49-F238E27FC236}">
                <a16:creationId xmlns:a16="http://schemas.microsoft.com/office/drawing/2014/main" id="{E0FB8FC6-97C8-C34E-9C00-A75251F2F3B2}"/>
              </a:ext>
            </a:extLst>
          </p:cNvPr>
          <p:cNvCxnSpPr>
            <a:cxnSpLocks/>
            <a:stCxn id="24" idx="2"/>
            <a:endCxn id="31" idx="0"/>
          </p:cNvCxnSpPr>
          <p:nvPr/>
        </p:nvCxnSpPr>
        <p:spPr>
          <a:xfrm rot="5400000">
            <a:off x="5032206" y="4210988"/>
            <a:ext cx="1235251" cy="743842"/>
          </a:xfrm>
          <a:prstGeom prst="bentConnector3">
            <a:avLst>
              <a:gd name="adj1" fmla="val 58682"/>
            </a:avLst>
          </a:prstGeom>
          <a:ln w="762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Elbow Connector 38">
            <a:extLst>
              <a:ext uri="{FF2B5EF4-FFF2-40B4-BE49-F238E27FC236}">
                <a16:creationId xmlns:a16="http://schemas.microsoft.com/office/drawing/2014/main" id="{9BA5A0FD-EB6F-554B-8E7E-32B12A8EC1BA}"/>
              </a:ext>
            </a:extLst>
          </p:cNvPr>
          <p:cNvCxnSpPr>
            <a:cxnSpLocks/>
            <a:stCxn id="24" idx="2"/>
            <a:endCxn id="32" idx="0"/>
          </p:cNvCxnSpPr>
          <p:nvPr/>
        </p:nvCxnSpPr>
        <p:spPr>
          <a:xfrm rot="16200000" flipH="1">
            <a:off x="5835851" y="4151184"/>
            <a:ext cx="1235250" cy="863449"/>
          </a:xfrm>
          <a:prstGeom prst="bentConnector3">
            <a:avLst>
              <a:gd name="adj1" fmla="val 58682"/>
            </a:avLst>
          </a:prstGeom>
          <a:ln w="762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Elbow Connector 39">
            <a:extLst>
              <a:ext uri="{FF2B5EF4-FFF2-40B4-BE49-F238E27FC236}">
                <a16:creationId xmlns:a16="http://schemas.microsoft.com/office/drawing/2014/main" id="{151306E8-69C5-6C43-8323-4CF3E9D29096}"/>
              </a:ext>
            </a:extLst>
          </p:cNvPr>
          <p:cNvCxnSpPr>
            <a:cxnSpLocks/>
            <a:stCxn id="24" idx="2"/>
            <a:endCxn id="30" idx="0"/>
          </p:cNvCxnSpPr>
          <p:nvPr/>
        </p:nvCxnSpPr>
        <p:spPr>
          <a:xfrm rot="5400000">
            <a:off x="4243619" y="3422401"/>
            <a:ext cx="1235251" cy="2321016"/>
          </a:xfrm>
          <a:prstGeom prst="bentConnector3">
            <a:avLst>
              <a:gd name="adj1" fmla="val 58682"/>
            </a:avLst>
          </a:prstGeom>
          <a:ln w="762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4" name="Rounded Rectangle 53">
            <a:extLst>
              <a:ext uri="{FF2B5EF4-FFF2-40B4-BE49-F238E27FC236}">
                <a16:creationId xmlns:a16="http://schemas.microsoft.com/office/drawing/2014/main" id="{A5FEE670-7A8A-094B-A881-34C09C1C21BE}"/>
              </a:ext>
            </a:extLst>
          </p:cNvPr>
          <p:cNvSpPr/>
          <p:nvPr/>
        </p:nvSpPr>
        <p:spPr>
          <a:xfrm>
            <a:off x="320916" y="2085817"/>
            <a:ext cx="1872208" cy="516114"/>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Fira Sans" panose="020B0503050000020004" pitchFamily="34" charset="0"/>
                <a:cs typeface="Trebuchet MS"/>
              </a:rPr>
              <a:t>Customer fares</a:t>
            </a:r>
          </a:p>
        </p:txBody>
      </p:sp>
      <p:cxnSp>
        <p:nvCxnSpPr>
          <p:cNvPr id="57" name="Straight Arrow Connector 56">
            <a:extLst>
              <a:ext uri="{FF2B5EF4-FFF2-40B4-BE49-F238E27FC236}">
                <a16:creationId xmlns:a16="http://schemas.microsoft.com/office/drawing/2014/main" id="{F65580D3-534B-1543-9F3A-240600DED63E}"/>
              </a:ext>
            </a:extLst>
          </p:cNvPr>
          <p:cNvCxnSpPr>
            <a:cxnSpLocks/>
            <a:stCxn id="54" idx="2"/>
            <a:endCxn id="68" idx="0"/>
          </p:cNvCxnSpPr>
          <p:nvPr/>
        </p:nvCxnSpPr>
        <p:spPr>
          <a:xfrm>
            <a:off x="1257020" y="2601931"/>
            <a:ext cx="0" cy="659635"/>
          </a:xfrm>
          <a:prstGeom prst="straightConnector1">
            <a:avLst/>
          </a:prstGeom>
          <a:ln w="762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8" name="Rounded Rectangle 67">
            <a:extLst>
              <a:ext uri="{FF2B5EF4-FFF2-40B4-BE49-F238E27FC236}">
                <a16:creationId xmlns:a16="http://schemas.microsoft.com/office/drawing/2014/main" id="{6BC6CF9D-2F98-C94C-A6CD-00C63E7AF01F}"/>
              </a:ext>
            </a:extLst>
          </p:cNvPr>
          <p:cNvSpPr/>
          <p:nvPr/>
        </p:nvSpPr>
        <p:spPr>
          <a:xfrm>
            <a:off x="320916" y="3261566"/>
            <a:ext cx="1872208" cy="965245"/>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Fira Sans" panose="020B0503050000020004" pitchFamily="34" charset="0"/>
                <a:cs typeface="Trebuchet MS"/>
              </a:rPr>
              <a:t>Bus operator</a:t>
            </a:r>
          </a:p>
        </p:txBody>
      </p:sp>
      <p:sp>
        <p:nvSpPr>
          <p:cNvPr id="71" name="Rounded Rectangle 70">
            <a:extLst>
              <a:ext uri="{FF2B5EF4-FFF2-40B4-BE49-F238E27FC236}">
                <a16:creationId xmlns:a16="http://schemas.microsoft.com/office/drawing/2014/main" id="{903E3043-CFA2-A34E-A3A5-9997D0CDD74E}"/>
              </a:ext>
            </a:extLst>
          </p:cNvPr>
          <p:cNvSpPr/>
          <p:nvPr/>
        </p:nvSpPr>
        <p:spPr>
          <a:xfrm>
            <a:off x="320916" y="5200533"/>
            <a:ext cx="1872208" cy="965245"/>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Fira Sans" panose="020B0503050000020004" pitchFamily="34" charset="0"/>
                <a:cs typeface="Trebuchet MS"/>
              </a:rPr>
              <a:t>Public transport authority</a:t>
            </a:r>
          </a:p>
        </p:txBody>
      </p:sp>
      <p:cxnSp>
        <p:nvCxnSpPr>
          <p:cNvPr id="74" name="Straight Arrow Connector 73">
            <a:extLst>
              <a:ext uri="{FF2B5EF4-FFF2-40B4-BE49-F238E27FC236}">
                <a16:creationId xmlns:a16="http://schemas.microsoft.com/office/drawing/2014/main" id="{B6E72AA9-31C7-D647-9C73-CE65042FF32E}"/>
              </a:ext>
            </a:extLst>
          </p:cNvPr>
          <p:cNvCxnSpPr>
            <a:cxnSpLocks/>
            <a:stCxn id="68" idx="2"/>
            <a:endCxn id="71" idx="0"/>
          </p:cNvCxnSpPr>
          <p:nvPr/>
        </p:nvCxnSpPr>
        <p:spPr>
          <a:xfrm>
            <a:off x="1257020" y="4226811"/>
            <a:ext cx="0" cy="973722"/>
          </a:xfrm>
          <a:prstGeom prst="straightConnector1">
            <a:avLst/>
          </a:prstGeom>
          <a:ln w="762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3FDFFC4B-DB89-4844-9AC3-C091A97F5509}"/>
              </a:ext>
            </a:extLst>
          </p:cNvPr>
          <p:cNvSpPr txBox="1"/>
          <p:nvPr/>
        </p:nvSpPr>
        <p:spPr>
          <a:xfrm>
            <a:off x="1304562" y="4508311"/>
            <a:ext cx="1264849" cy="338554"/>
          </a:xfrm>
          <a:prstGeom prst="rect">
            <a:avLst/>
          </a:prstGeom>
          <a:noFill/>
        </p:spPr>
        <p:txBody>
          <a:bodyPr wrap="square" rtlCol="0">
            <a:spAutoFit/>
          </a:bodyPr>
          <a:lstStyle/>
          <a:p>
            <a:r>
              <a:rPr lang="en-US" sz="1600" dirty="0">
                <a:latin typeface="Fira Sans" panose="020B0503050000020004" pitchFamily="34" charset="0"/>
                <a:cs typeface="Trebuchet MS"/>
              </a:rPr>
              <a:t>License fee</a:t>
            </a:r>
          </a:p>
        </p:txBody>
      </p:sp>
      <p:sp>
        <p:nvSpPr>
          <p:cNvPr id="93" name="Rounded Rectangle 92">
            <a:extLst>
              <a:ext uri="{FF2B5EF4-FFF2-40B4-BE49-F238E27FC236}">
                <a16:creationId xmlns:a16="http://schemas.microsoft.com/office/drawing/2014/main" id="{514F6E7B-E03F-6E4C-95D7-2BB04DC5A200}"/>
              </a:ext>
            </a:extLst>
          </p:cNvPr>
          <p:cNvSpPr/>
          <p:nvPr/>
        </p:nvSpPr>
        <p:spPr>
          <a:xfrm>
            <a:off x="7755682" y="5200534"/>
            <a:ext cx="1215598" cy="965245"/>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Fira Sans" panose="020B0503050000020004" pitchFamily="34" charset="0"/>
                <a:cs typeface="Trebuchet MS"/>
              </a:rPr>
              <a:t>Trust fund manager</a:t>
            </a:r>
          </a:p>
        </p:txBody>
      </p:sp>
      <p:cxnSp>
        <p:nvCxnSpPr>
          <p:cNvPr id="96" name="Elbow Connector 95">
            <a:extLst>
              <a:ext uri="{FF2B5EF4-FFF2-40B4-BE49-F238E27FC236}">
                <a16:creationId xmlns:a16="http://schemas.microsoft.com/office/drawing/2014/main" id="{463816FC-83F6-B745-8AAA-014B136E54C6}"/>
              </a:ext>
            </a:extLst>
          </p:cNvPr>
          <p:cNvCxnSpPr>
            <a:cxnSpLocks/>
            <a:stCxn id="24" idx="2"/>
            <a:endCxn id="93" idx="0"/>
          </p:cNvCxnSpPr>
          <p:nvPr/>
        </p:nvCxnSpPr>
        <p:spPr>
          <a:xfrm rot="16200000" flipH="1">
            <a:off x="6574991" y="3412044"/>
            <a:ext cx="1235250" cy="2341729"/>
          </a:xfrm>
          <a:prstGeom prst="bentConnector3">
            <a:avLst>
              <a:gd name="adj1" fmla="val 58682"/>
            </a:avLst>
          </a:prstGeom>
          <a:ln w="762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Rounded Rectangle 78">
            <a:extLst>
              <a:ext uri="{FF2B5EF4-FFF2-40B4-BE49-F238E27FC236}">
                <a16:creationId xmlns:a16="http://schemas.microsoft.com/office/drawing/2014/main" id="{193BE2BC-F28A-DF44-8DC3-F42AEFFBF52A}"/>
              </a:ext>
            </a:extLst>
          </p:cNvPr>
          <p:cNvSpPr/>
          <p:nvPr/>
        </p:nvSpPr>
        <p:spPr>
          <a:xfrm>
            <a:off x="5997934" y="2088711"/>
            <a:ext cx="1827441" cy="647113"/>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Fira Sans" panose="020B0503050000020004" pitchFamily="34" charset="0"/>
                <a:cs typeface="Trebuchet MS"/>
              </a:rPr>
              <a:t>Public transport authority</a:t>
            </a:r>
          </a:p>
        </p:txBody>
      </p:sp>
      <p:cxnSp>
        <p:nvCxnSpPr>
          <p:cNvPr id="86" name="Elbow Connector 85">
            <a:extLst>
              <a:ext uri="{FF2B5EF4-FFF2-40B4-BE49-F238E27FC236}">
                <a16:creationId xmlns:a16="http://schemas.microsoft.com/office/drawing/2014/main" id="{B948BB84-6543-1E4F-94C9-37F01A5D0207}"/>
              </a:ext>
            </a:extLst>
          </p:cNvPr>
          <p:cNvCxnSpPr>
            <a:cxnSpLocks/>
            <a:stCxn id="79" idx="2"/>
            <a:endCxn id="24" idx="0"/>
          </p:cNvCxnSpPr>
          <p:nvPr/>
        </p:nvCxnSpPr>
        <p:spPr>
          <a:xfrm rot="5400000">
            <a:off x="6132701" y="2624876"/>
            <a:ext cx="668006" cy="889903"/>
          </a:xfrm>
          <a:prstGeom prst="bentConnector3">
            <a:avLst>
              <a:gd name="adj1" fmla="val 36785"/>
            </a:avLst>
          </a:prstGeom>
          <a:ln w="76200">
            <a:solidFill>
              <a:schemeClr val="bg1">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94" name="Elbow Connector 93">
            <a:extLst>
              <a:ext uri="{FF2B5EF4-FFF2-40B4-BE49-F238E27FC236}">
                <a16:creationId xmlns:a16="http://schemas.microsoft.com/office/drawing/2014/main" id="{A457A01B-34DF-8A42-96DF-57B73E3F5288}"/>
              </a:ext>
            </a:extLst>
          </p:cNvPr>
          <p:cNvCxnSpPr>
            <a:cxnSpLocks/>
            <a:stCxn id="12" idx="2"/>
            <a:endCxn id="24" idx="0"/>
          </p:cNvCxnSpPr>
          <p:nvPr/>
        </p:nvCxnSpPr>
        <p:spPr>
          <a:xfrm rot="16200000" flipH="1">
            <a:off x="5188321" y="2570398"/>
            <a:ext cx="670901" cy="995962"/>
          </a:xfrm>
          <a:prstGeom prst="bentConnector3">
            <a:avLst>
              <a:gd name="adj1" fmla="val 36749"/>
            </a:avLst>
          </a:prstGeom>
          <a:ln w="7620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5A3CE1B8-42D1-6F4F-8F0B-CF69F61FA450}"/>
              </a:ext>
            </a:extLst>
          </p:cNvPr>
          <p:cNvSpPr txBox="1"/>
          <p:nvPr/>
        </p:nvSpPr>
        <p:spPr>
          <a:xfrm>
            <a:off x="6940151" y="2842722"/>
            <a:ext cx="1745059" cy="338554"/>
          </a:xfrm>
          <a:prstGeom prst="rect">
            <a:avLst/>
          </a:prstGeom>
          <a:noFill/>
        </p:spPr>
        <p:txBody>
          <a:bodyPr wrap="square" rtlCol="0">
            <a:spAutoFit/>
          </a:bodyPr>
          <a:lstStyle/>
          <a:p>
            <a:r>
              <a:rPr lang="en-US" sz="1600" dirty="0">
                <a:latin typeface="Fira Sans" panose="020B0503050000020004" pitchFamily="34" charset="0"/>
                <a:cs typeface="Trebuchet MS"/>
              </a:rPr>
              <a:t>Subsidy</a:t>
            </a:r>
          </a:p>
        </p:txBody>
      </p:sp>
    </p:spTree>
    <p:extLst>
      <p:ext uri="{BB962C8B-B14F-4D97-AF65-F5344CB8AC3E}">
        <p14:creationId xmlns:p14="http://schemas.microsoft.com/office/powerpoint/2010/main" val="539517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normAutofit fontScale="90000"/>
          </a:bodyPr>
          <a:lstStyle/>
          <a:p>
            <a:r>
              <a:rPr lang="en-GB" altLang="en-US" dirty="0"/>
              <a:t>New economic model for public transport services</a:t>
            </a:r>
          </a:p>
        </p:txBody>
      </p:sp>
      <p:sp>
        <p:nvSpPr>
          <p:cNvPr id="3" name="Content Placeholder 2">
            <a:extLst>
              <a:ext uri="{FF2B5EF4-FFF2-40B4-BE49-F238E27FC236}">
                <a16:creationId xmlns:a16="http://schemas.microsoft.com/office/drawing/2014/main" id="{1EFD6292-265C-C74C-BF80-69C01B701119}"/>
              </a:ext>
            </a:extLst>
          </p:cNvPr>
          <p:cNvSpPr>
            <a:spLocks noGrp="1"/>
          </p:cNvSpPr>
          <p:nvPr>
            <p:ph idx="1"/>
          </p:nvPr>
        </p:nvSpPr>
        <p:spPr>
          <a:xfrm>
            <a:off x="427038" y="1457420"/>
            <a:ext cx="8229600" cy="1108720"/>
          </a:xfrm>
        </p:spPr>
        <p:txBody>
          <a:bodyPr>
            <a:normAutofit fontScale="85000" lnSpcReduction="10000"/>
          </a:bodyPr>
          <a:lstStyle/>
          <a:p>
            <a:r>
              <a:rPr lang="en-GB" altLang="en-US" dirty="0"/>
              <a:t>Company earnings based mostly on vehicle kilometres travelled rather than number of passengers*</a:t>
            </a:r>
          </a:p>
          <a:p>
            <a:endParaRPr lang="en-GB" dirty="0"/>
          </a:p>
        </p:txBody>
      </p:sp>
      <p:sp>
        <p:nvSpPr>
          <p:cNvPr id="57349" name="Rectangle 5"/>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en-US" sz="2800" dirty="0">
              <a:solidFill>
                <a:srgbClr val="FFFF00"/>
              </a:solidFill>
              <a:latin typeface="Fira Sans" panose="020B0503050000020004" pitchFamily="34" charset="0"/>
            </a:endParaRPr>
          </a:p>
        </p:txBody>
      </p:sp>
      <p:sp>
        <p:nvSpPr>
          <p:cNvPr id="57351" name="Text Box 7"/>
          <p:cNvSpPr txBox="1">
            <a:spLocks noChangeArrowheads="1"/>
          </p:cNvSpPr>
          <p:nvPr/>
        </p:nvSpPr>
        <p:spPr bwMode="auto">
          <a:xfrm>
            <a:off x="457200" y="5565973"/>
            <a:ext cx="40846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tLang="en-US" sz="2000" dirty="0" err="1">
                <a:latin typeface="Fira Sans" panose="020B0503050000020004" pitchFamily="34" charset="0"/>
              </a:rPr>
              <a:t>Bogot</a:t>
            </a:r>
            <a:r>
              <a:rPr lang="en-US" altLang="en-US" sz="2000" dirty="0" err="1">
                <a:latin typeface="Fira Sans" panose="020B0503050000020004" pitchFamily="34" charset="0"/>
              </a:rPr>
              <a:t>á</a:t>
            </a:r>
            <a:r>
              <a:rPr lang="en-US" altLang="en-US" sz="2000" dirty="0">
                <a:latin typeface="Fira Sans" panose="020B0503050000020004" pitchFamily="34" charset="0"/>
              </a:rPr>
              <a:t> b</a:t>
            </a:r>
            <a:r>
              <a:rPr lang="en-GB" altLang="en-US" sz="2000" dirty="0" err="1">
                <a:latin typeface="Fira Sans" panose="020B0503050000020004" pitchFamily="34" charset="0"/>
              </a:rPr>
              <a:t>efore</a:t>
            </a:r>
            <a:r>
              <a:rPr lang="en-GB" altLang="en-US" sz="2000" dirty="0">
                <a:latin typeface="Fira Sans" panose="020B0503050000020004" pitchFamily="34" charset="0"/>
              </a:rPr>
              <a:t> BRT: Drivers worked 16 hours per day under difficult conditions</a:t>
            </a:r>
          </a:p>
        </p:txBody>
      </p:sp>
      <p:sp>
        <p:nvSpPr>
          <p:cNvPr id="57352" name="Text Box 8"/>
          <p:cNvSpPr txBox="1">
            <a:spLocks noChangeArrowheads="1"/>
          </p:cNvSpPr>
          <p:nvPr/>
        </p:nvSpPr>
        <p:spPr bwMode="auto">
          <a:xfrm>
            <a:off x="5029200" y="5474036"/>
            <a:ext cx="4114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tLang="en-US" sz="2000" dirty="0">
                <a:latin typeface="Fira Sans" panose="020B0503050000020004" pitchFamily="34" charset="0"/>
              </a:rPr>
              <a:t>After: Drivers work 6 hours per day under greatly improved conditions and earn more</a:t>
            </a:r>
          </a:p>
        </p:txBody>
      </p:sp>
      <p:pic>
        <p:nvPicPr>
          <p:cNvPr id="57353" name="Picture 9" descr="bogotab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119" y="2538016"/>
            <a:ext cx="41148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 Box 10"/>
          <p:cNvSpPr txBox="1">
            <a:spLocks noChangeArrowheads="1"/>
          </p:cNvSpPr>
          <p:nvPr/>
        </p:nvSpPr>
        <p:spPr bwMode="auto">
          <a:xfrm>
            <a:off x="3581400" y="5443736"/>
            <a:ext cx="960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pt-BR" altLang="en-US" sz="1000" dirty="0">
                <a:latin typeface="Trebuchet MS" panose="020B0703020202090204" pitchFamily="34" charset="0"/>
              </a:rPr>
              <a:t>Lloyd Wright</a:t>
            </a:r>
            <a:endParaRPr lang="en-US" altLang="en-US" sz="1000" dirty="0">
              <a:latin typeface="Trebuchet MS" panose="020B0703020202090204" pitchFamily="34" charset="0"/>
            </a:endParaRPr>
          </a:p>
        </p:txBody>
      </p:sp>
      <p:grpSp>
        <p:nvGrpSpPr>
          <p:cNvPr id="57355" name="Group 11"/>
          <p:cNvGrpSpPr>
            <a:grpSpLocks/>
          </p:cNvGrpSpPr>
          <p:nvPr/>
        </p:nvGrpSpPr>
        <p:grpSpPr bwMode="auto">
          <a:xfrm>
            <a:off x="5029200" y="2416056"/>
            <a:ext cx="3886200" cy="2881313"/>
            <a:chOff x="3168" y="1296"/>
            <a:chExt cx="2448" cy="1815"/>
          </a:xfrm>
        </p:grpSpPr>
        <p:pic>
          <p:nvPicPr>
            <p:cNvPr id="57356" name="Picture 12" descr="Transmilenio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68" y="1296"/>
              <a:ext cx="2448" cy="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Text Box 13"/>
            <p:cNvSpPr txBox="1">
              <a:spLocks noChangeArrowheads="1"/>
            </p:cNvSpPr>
            <p:nvPr/>
          </p:nvSpPr>
          <p:spPr bwMode="auto">
            <a:xfrm>
              <a:off x="3168" y="2928"/>
              <a:ext cx="57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pt-BR" altLang="en-US" sz="1000" dirty="0">
                  <a:latin typeface="Trebuchet MS" panose="020B0703020202090204" pitchFamily="34" charset="0"/>
                </a:rPr>
                <a:t>Lloyd Wright</a:t>
              </a:r>
              <a:endParaRPr lang="en-US" altLang="en-US" sz="1000" dirty="0">
                <a:latin typeface="Trebuchet MS" panose="020B0703020202090204" pitchFamily="34" charset="0"/>
              </a:endParaRPr>
            </a:p>
          </p:txBody>
        </p:sp>
      </p:grpSp>
      <p:sp>
        <p:nvSpPr>
          <p:cNvPr id="2" name="TextBox 1">
            <a:extLst>
              <a:ext uri="{FF2B5EF4-FFF2-40B4-BE49-F238E27FC236}">
                <a16:creationId xmlns:a16="http://schemas.microsoft.com/office/drawing/2014/main" id="{8C3B7E35-A6FB-4726-8E65-2E75B8E012DB}"/>
              </a:ext>
            </a:extLst>
          </p:cNvPr>
          <p:cNvSpPr txBox="1"/>
          <p:nvPr/>
        </p:nvSpPr>
        <p:spPr>
          <a:xfrm>
            <a:off x="2367280" y="6489699"/>
            <a:ext cx="5821680" cy="369332"/>
          </a:xfrm>
          <a:prstGeom prst="rect">
            <a:avLst/>
          </a:prstGeom>
          <a:noFill/>
        </p:spPr>
        <p:txBody>
          <a:bodyPr wrap="square" rtlCol="0">
            <a:spAutoFit/>
          </a:bodyPr>
          <a:lstStyle/>
          <a:p>
            <a:r>
              <a:rPr lang="en-US" dirty="0"/>
              <a:t>*Km operated must be controlled and monitored by GPS</a:t>
            </a:r>
          </a:p>
        </p:txBody>
      </p:sp>
    </p:spTree>
    <p:extLst>
      <p:ext uri="{BB962C8B-B14F-4D97-AF65-F5344CB8AC3E}">
        <p14:creationId xmlns:p14="http://schemas.microsoft.com/office/powerpoint/2010/main" val="2175617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90D9-CEFA-CB4C-B951-9B6248938CA8}"/>
              </a:ext>
            </a:extLst>
          </p:cNvPr>
          <p:cNvSpPr>
            <a:spLocks noGrp="1"/>
          </p:cNvSpPr>
          <p:nvPr>
            <p:ph type="title"/>
          </p:nvPr>
        </p:nvSpPr>
        <p:spPr>
          <a:xfrm>
            <a:off x="2951163" y="368301"/>
            <a:ext cx="5834062" cy="792162"/>
          </a:xfrm>
        </p:spPr>
        <p:txBody>
          <a:bodyPr>
            <a:normAutofit fontScale="90000"/>
          </a:bodyPr>
          <a:lstStyle/>
          <a:p>
            <a:r>
              <a:rPr lang="en-US" dirty="0"/>
              <a:t>Preventing predatory competition</a:t>
            </a:r>
          </a:p>
        </p:txBody>
      </p:sp>
      <p:sp>
        <p:nvSpPr>
          <p:cNvPr id="3" name="Content Placeholder 2">
            <a:extLst>
              <a:ext uri="{FF2B5EF4-FFF2-40B4-BE49-F238E27FC236}">
                <a16:creationId xmlns:a16="http://schemas.microsoft.com/office/drawing/2014/main" id="{29ECB064-C74F-5747-964D-2936F45A28C0}"/>
              </a:ext>
            </a:extLst>
          </p:cNvPr>
          <p:cNvSpPr>
            <a:spLocks noGrp="1"/>
          </p:cNvSpPr>
          <p:nvPr>
            <p:ph idx="1"/>
          </p:nvPr>
        </p:nvSpPr>
        <p:spPr>
          <a:xfrm>
            <a:off x="267335" y="1989138"/>
            <a:ext cx="5081905" cy="4480674"/>
          </a:xfrm>
        </p:spPr>
        <p:txBody>
          <a:bodyPr>
            <a:normAutofit fontScale="62500" lnSpcReduction="20000"/>
          </a:bodyPr>
          <a:lstStyle/>
          <a:p>
            <a:r>
              <a:rPr lang="en-US" dirty="0" smtClean="0"/>
              <a:t>C</a:t>
            </a:r>
            <a:r>
              <a:rPr lang="en-US" dirty="0" smtClean="0"/>
              <a:t>ompetition </a:t>
            </a:r>
            <a:r>
              <a:rPr lang="en-US" dirty="0" smtClean="0"/>
              <a:t>within the corridor</a:t>
            </a:r>
            <a:r>
              <a:rPr lang="en-US" dirty="0" smtClean="0"/>
              <a:t> </a:t>
            </a:r>
            <a:r>
              <a:rPr lang="en-US" dirty="0"/>
              <a:t>increases the financial risks for government and operators</a:t>
            </a:r>
          </a:p>
          <a:p>
            <a:r>
              <a:rPr lang="en-US" dirty="0"/>
              <a:t>Ways to reduce the risk of competition:</a:t>
            </a:r>
          </a:p>
          <a:p>
            <a:pPr lvl="1"/>
            <a:r>
              <a:rPr lang="en-US" dirty="0"/>
              <a:t>Regulate access to the </a:t>
            </a:r>
            <a:r>
              <a:rPr lang="en-US" dirty="0" smtClean="0"/>
              <a:t>market/corridor </a:t>
            </a:r>
            <a:r>
              <a:rPr lang="en-US" dirty="0"/>
              <a:t>(cancel competing route licenses, police enforcement of illegal operators)</a:t>
            </a:r>
          </a:p>
          <a:p>
            <a:pPr lvl="1"/>
            <a:r>
              <a:rPr lang="en-US" dirty="0"/>
              <a:t>Facilitate an inclusive reform process so that  affected operators transition to the new system rather than compete with it</a:t>
            </a:r>
          </a:p>
          <a:p>
            <a:pPr lvl="1"/>
            <a:r>
              <a:rPr lang="en-US" dirty="0"/>
              <a:t>Introduce a physical barrier to entry in the form of a dedicated BRT corridors</a:t>
            </a:r>
          </a:p>
          <a:p>
            <a:pPr lvl="1"/>
            <a:r>
              <a:rPr lang="en-US" dirty="0"/>
              <a:t>Introduce a widespread and popular fare collection media only usable with contracted operators</a:t>
            </a:r>
          </a:p>
          <a:p>
            <a:endParaRPr lang="en-US" dirty="0"/>
          </a:p>
        </p:txBody>
      </p:sp>
      <p:pic>
        <p:nvPicPr>
          <p:cNvPr id="6" name="Picture 5">
            <a:extLst>
              <a:ext uri="{FF2B5EF4-FFF2-40B4-BE49-F238E27FC236}">
                <a16:creationId xmlns:a16="http://schemas.microsoft.com/office/drawing/2014/main" id="{840CBB4D-A3DE-E848-8EF1-43CACB8253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8800" y="1736725"/>
            <a:ext cx="3505200" cy="2628900"/>
          </a:xfrm>
          <a:prstGeom prst="rect">
            <a:avLst/>
          </a:prstGeom>
        </p:spPr>
      </p:pic>
    </p:spTree>
    <p:extLst>
      <p:ext uri="{BB962C8B-B14F-4D97-AF65-F5344CB8AC3E}">
        <p14:creationId xmlns:p14="http://schemas.microsoft.com/office/powerpoint/2010/main" val="3067560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CC1-3C7F-9947-BD53-5A5D6C3DDE5F}"/>
              </a:ext>
            </a:extLst>
          </p:cNvPr>
          <p:cNvSpPr>
            <a:spLocks noGrp="1"/>
          </p:cNvSpPr>
          <p:nvPr>
            <p:ph type="title"/>
          </p:nvPr>
        </p:nvSpPr>
        <p:spPr>
          <a:xfrm>
            <a:off x="2951163" y="368301"/>
            <a:ext cx="5834062" cy="792162"/>
          </a:xfrm>
        </p:spPr>
        <p:txBody>
          <a:bodyPr/>
          <a:lstStyle/>
          <a:p>
            <a:r>
              <a:rPr lang="en-US" dirty="0"/>
              <a:t>How to manage </a:t>
            </a:r>
            <a:r>
              <a:rPr lang="en-US" dirty="0" smtClean="0"/>
              <a:t>subsidies</a:t>
            </a:r>
            <a:endParaRPr lang="en-US" dirty="0"/>
          </a:p>
        </p:txBody>
      </p:sp>
      <p:sp>
        <p:nvSpPr>
          <p:cNvPr id="3" name="Content Placeholder 2">
            <a:extLst>
              <a:ext uri="{FF2B5EF4-FFF2-40B4-BE49-F238E27FC236}">
                <a16:creationId xmlns:a16="http://schemas.microsoft.com/office/drawing/2014/main" id="{2FBB2FB7-363E-024D-B89F-131F4FB192B4}"/>
              </a:ext>
            </a:extLst>
          </p:cNvPr>
          <p:cNvSpPr>
            <a:spLocks noGrp="1"/>
          </p:cNvSpPr>
          <p:nvPr>
            <p:ph idx="1"/>
          </p:nvPr>
        </p:nvSpPr>
        <p:spPr>
          <a:xfrm>
            <a:off x="358776" y="1736726"/>
            <a:ext cx="8426450" cy="4752974"/>
          </a:xfrm>
        </p:spPr>
        <p:txBody>
          <a:bodyPr>
            <a:normAutofit fontScale="92500" lnSpcReduction="20000"/>
          </a:bodyPr>
          <a:lstStyle/>
          <a:p>
            <a:r>
              <a:rPr lang="en-US" dirty="0"/>
              <a:t>Subsidies can ensure a higher level of service and improve affordability</a:t>
            </a:r>
          </a:p>
          <a:p>
            <a:r>
              <a:rPr lang="en-US" dirty="0"/>
              <a:t>Potential sources of </a:t>
            </a:r>
            <a:r>
              <a:rPr lang="en-US" dirty="0" smtClean="0"/>
              <a:t>funding</a:t>
            </a:r>
            <a:r>
              <a:rPr lang="en-US" dirty="0" smtClean="0"/>
              <a:t>: </a:t>
            </a:r>
            <a:r>
              <a:rPr lang="en-US" dirty="0"/>
              <a:t>fuel taxation, parking fees, </a:t>
            </a:r>
            <a:r>
              <a:rPr lang="en-US" dirty="0" smtClean="0"/>
              <a:t>congestion </a:t>
            </a:r>
            <a:r>
              <a:rPr lang="en-US" dirty="0" smtClean="0"/>
              <a:t>fees, </a:t>
            </a:r>
            <a:r>
              <a:rPr lang="en-US" dirty="0" smtClean="0"/>
              <a:t>property tax and other taxes</a:t>
            </a:r>
          </a:p>
          <a:p>
            <a:r>
              <a:rPr lang="en-US" dirty="0" smtClean="0"/>
              <a:t>How </a:t>
            </a:r>
            <a:r>
              <a:rPr lang="en-US" dirty="0"/>
              <a:t>to minimize subsidies:</a:t>
            </a:r>
          </a:p>
          <a:p>
            <a:pPr lvl="1"/>
            <a:r>
              <a:rPr lang="en-US" dirty="0"/>
              <a:t>Know in advance how much subsidy will be needed, if any.</a:t>
            </a:r>
          </a:p>
          <a:p>
            <a:pPr lvl="1"/>
            <a:r>
              <a:rPr lang="en-US" dirty="0"/>
              <a:t>Design the system for efficiency </a:t>
            </a:r>
          </a:p>
          <a:p>
            <a:pPr lvl="1"/>
            <a:r>
              <a:rPr lang="en-US" dirty="0" smtClean="0"/>
              <a:t>Link </a:t>
            </a:r>
            <a:r>
              <a:rPr lang="en-US" dirty="0"/>
              <a:t>operator profits to system </a:t>
            </a:r>
            <a:r>
              <a:rPr lang="en-US" dirty="0" smtClean="0"/>
              <a:t>profits</a:t>
            </a:r>
          </a:p>
          <a:p>
            <a:pPr lvl="1"/>
            <a:r>
              <a:rPr lang="en-US" sz="2200" dirty="0">
                <a:solidFill>
                  <a:srgbClr val="000000">
                    <a:lumMod val="75000"/>
                    <a:lumOff val="25000"/>
                  </a:srgbClr>
                </a:solidFill>
              </a:rPr>
              <a:t>Increase fares if operator costs increase </a:t>
            </a:r>
            <a:r>
              <a:rPr lang="en-US" sz="2200" dirty="0" smtClean="0">
                <a:solidFill>
                  <a:srgbClr val="000000">
                    <a:lumMod val="75000"/>
                    <a:lumOff val="25000"/>
                  </a:srgbClr>
                </a:solidFill>
              </a:rPr>
              <a:t>(</a:t>
            </a:r>
            <a:r>
              <a:rPr lang="en-US" sz="2200" dirty="0" err="1" smtClean="0">
                <a:solidFill>
                  <a:srgbClr val="000000">
                    <a:lumMod val="75000"/>
                    <a:lumOff val="25000"/>
                  </a:srgbClr>
                </a:solidFill>
              </a:rPr>
              <a:t>eg</a:t>
            </a:r>
            <a:r>
              <a:rPr lang="en-US" sz="2200" dirty="0" smtClean="0">
                <a:solidFill>
                  <a:srgbClr val="000000">
                    <a:lumMod val="75000"/>
                    <a:lumOff val="25000"/>
                  </a:srgbClr>
                </a:solidFill>
              </a:rPr>
              <a:t>. Significant increase in fuel cost)</a:t>
            </a:r>
            <a:endParaRPr lang="en-US" sz="2200" dirty="0">
              <a:solidFill>
                <a:srgbClr val="000000">
                  <a:lumMod val="75000"/>
                  <a:lumOff val="25000"/>
                </a:srgbClr>
              </a:solidFill>
            </a:endParaRPr>
          </a:p>
          <a:p>
            <a:endParaRPr lang="en-US" dirty="0"/>
          </a:p>
        </p:txBody>
      </p:sp>
    </p:spTree>
    <p:extLst>
      <p:ext uri="{BB962C8B-B14F-4D97-AF65-F5344CB8AC3E}">
        <p14:creationId xmlns:p14="http://schemas.microsoft.com/office/powerpoint/2010/main" val="4034136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should own the buses?</a:t>
            </a:r>
          </a:p>
        </p:txBody>
      </p:sp>
      <p:sp>
        <p:nvSpPr>
          <p:cNvPr id="3" name="Content Placeholder 2"/>
          <p:cNvSpPr>
            <a:spLocks noGrp="1"/>
          </p:cNvSpPr>
          <p:nvPr>
            <p:ph idx="1"/>
          </p:nvPr>
        </p:nvSpPr>
        <p:spPr>
          <a:xfrm>
            <a:off x="358776" y="1736726"/>
            <a:ext cx="5112384" cy="4752974"/>
          </a:xfrm>
        </p:spPr>
        <p:txBody>
          <a:bodyPr>
            <a:normAutofit fontScale="70000" lnSpcReduction="20000"/>
          </a:bodyPr>
          <a:lstStyle/>
          <a:p>
            <a:r>
              <a:rPr lang="en-US" dirty="0"/>
              <a:t>Companies often know more about buses and are better able to specify the appropriate technical specifications for city conditions</a:t>
            </a:r>
          </a:p>
          <a:p>
            <a:r>
              <a:rPr lang="en-US" dirty="0"/>
              <a:t>Companies have established relationships with suppliers.  They can </a:t>
            </a:r>
            <a:r>
              <a:rPr lang="en-US" dirty="0" smtClean="0"/>
              <a:t>negotiate </a:t>
            </a:r>
            <a:r>
              <a:rPr lang="en-US" dirty="0"/>
              <a:t>a lower price with more service support</a:t>
            </a:r>
          </a:p>
          <a:p>
            <a:r>
              <a:rPr lang="en-US" dirty="0"/>
              <a:t>Private owners have a big financial incentive to properly maintain the buses if they own them</a:t>
            </a:r>
          </a:p>
          <a:p>
            <a:r>
              <a:rPr lang="en-US" dirty="0"/>
              <a:t>The contract </a:t>
            </a:r>
            <a:r>
              <a:rPr lang="en-US" dirty="0" smtClean="0"/>
              <a:t>duration</a:t>
            </a:r>
            <a:r>
              <a:rPr lang="en-US" dirty="0" smtClean="0"/>
              <a:t> </a:t>
            </a:r>
            <a:r>
              <a:rPr lang="en-US" dirty="0"/>
              <a:t>should </a:t>
            </a:r>
            <a:r>
              <a:rPr lang="en-US" dirty="0" smtClean="0"/>
              <a:t>match the lifespan </a:t>
            </a:r>
            <a:r>
              <a:rPr lang="en-US" dirty="0"/>
              <a:t>of the buses</a:t>
            </a:r>
          </a:p>
          <a:p>
            <a:endParaRPr lang="en-US" dirty="0"/>
          </a:p>
        </p:txBody>
      </p:sp>
      <p:pic>
        <p:nvPicPr>
          <p:cNvPr id="4" name="Picture 3">
            <a:extLst>
              <a:ext uri="{FF2B5EF4-FFF2-40B4-BE49-F238E27FC236}">
                <a16:creationId xmlns:a16="http://schemas.microsoft.com/office/drawing/2014/main" id="{62F8524B-8CB1-9D4F-95EC-A613BE0B4E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1160" y="1736726"/>
            <a:ext cx="3672840" cy="2596813"/>
          </a:xfrm>
          <a:prstGeom prst="rect">
            <a:avLst/>
          </a:prstGeom>
        </p:spPr>
      </p:pic>
    </p:spTree>
    <p:extLst>
      <p:ext uri="{BB962C8B-B14F-4D97-AF65-F5344CB8AC3E}">
        <p14:creationId xmlns:p14="http://schemas.microsoft.com/office/powerpoint/2010/main" val="3295562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9045-7D94-724F-9172-D84108A2E39D}"/>
              </a:ext>
            </a:extLst>
          </p:cNvPr>
          <p:cNvSpPr>
            <a:spLocks noGrp="1"/>
          </p:cNvSpPr>
          <p:nvPr>
            <p:ph type="title"/>
          </p:nvPr>
        </p:nvSpPr>
        <p:spPr/>
        <p:txBody>
          <a:bodyPr>
            <a:normAutofit fontScale="90000"/>
          </a:bodyPr>
          <a:lstStyle/>
          <a:p>
            <a:r>
              <a:rPr lang="en-US" dirty="0"/>
              <a:t>Who should own the depots?</a:t>
            </a:r>
          </a:p>
        </p:txBody>
      </p:sp>
      <p:sp>
        <p:nvSpPr>
          <p:cNvPr id="3" name="Content Placeholder 2">
            <a:extLst>
              <a:ext uri="{FF2B5EF4-FFF2-40B4-BE49-F238E27FC236}">
                <a16:creationId xmlns:a16="http://schemas.microsoft.com/office/drawing/2014/main" id="{38B30A52-8BF0-1144-9EE8-D34615968BD4}"/>
              </a:ext>
            </a:extLst>
          </p:cNvPr>
          <p:cNvSpPr>
            <a:spLocks noGrp="1"/>
          </p:cNvSpPr>
          <p:nvPr>
            <p:ph idx="1"/>
          </p:nvPr>
        </p:nvSpPr>
        <p:spPr>
          <a:xfrm>
            <a:off x="358775" y="4306572"/>
            <a:ext cx="8426450" cy="2073275"/>
          </a:xfrm>
        </p:spPr>
        <p:txBody>
          <a:bodyPr>
            <a:normAutofit fontScale="70000" lnSpcReduction="20000"/>
          </a:bodyPr>
          <a:lstStyle/>
          <a:p>
            <a:r>
              <a:rPr lang="en-US" dirty="0"/>
              <a:t>Government ownership of depots allows government to retain the depots in the case of a bus operator change</a:t>
            </a:r>
          </a:p>
          <a:p>
            <a:r>
              <a:rPr lang="en-US" dirty="0"/>
              <a:t>Typically, the government builds and owns the physical structures, while the operator provides </a:t>
            </a:r>
            <a:r>
              <a:rPr lang="en-US" dirty="0" smtClean="0"/>
              <a:t>movable </a:t>
            </a:r>
            <a:r>
              <a:rPr lang="en-US" dirty="0"/>
              <a:t>furnishings and supplies.</a:t>
            </a:r>
          </a:p>
          <a:p>
            <a:r>
              <a:rPr lang="en-US" dirty="0"/>
              <a:t>K</a:t>
            </a:r>
            <a:r>
              <a:rPr lang="en-US" dirty="0" smtClean="0"/>
              <a:t>ey to involve operators during the design of a depot. </a:t>
            </a:r>
            <a:endParaRPr lang="en-US" dirty="0"/>
          </a:p>
        </p:txBody>
      </p:sp>
      <p:pic>
        <p:nvPicPr>
          <p:cNvPr id="5" name="Picture 4">
            <a:extLst>
              <a:ext uri="{FF2B5EF4-FFF2-40B4-BE49-F238E27FC236}">
                <a16:creationId xmlns:a16="http://schemas.microsoft.com/office/drawing/2014/main" id="{69CE3940-6184-D448-8972-93C1E453BD6D}"/>
              </a:ext>
            </a:extLst>
          </p:cNvPr>
          <p:cNvPicPr>
            <a:picLocks noChangeAspect="1"/>
          </p:cNvPicPr>
          <p:nvPr/>
        </p:nvPicPr>
        <p:blipFill>
          <a:blip r:embed="rId2"/>
          <a:stretch>
            <a:fillRect/>
          </a:stretch>
        </p:blipFill>
        <p:spPr>
          <a:xfrm>
            <a:off x="1935480" y="1586074"/>
            <a:ext cx="4869180" cy="2738914"/>
          </a:xfrm>
          <a:prstGeom prst="rect">
            <a:avLst/>
          </a:prstGeom>
        </p:spPr>
      </p:pic>
    </p:spTree>
    <p:extLst>
      <p:ext uri="{BB962C8B-B14F-4D97-AF65-F5344CB8AC3E}">
        <p14:creationId xmlns:p14="http://schemas.microsoft.com/office/powerpoint/2010/main" val="244994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9D01E2-C7CB-3246-94F7-E5590FE1E9D1}"/>
              </a:ext>
            </a:extLst>
          </p:cNvPr>
          <p:cNvSpPr>
            <a:spLocks noGrp="1"/>
          </p:cNvSpPr>
          <p:nvPr>
            <p:ph type="title"/>
          </p:nvPr>
        </p:nvSpPr>
        <p:spPr/>
        <p:txBody>
          <a:bodyPr>
            <a:normAutofit fontScale="90000"/>
          </a:bodyPr>
          <a:lstStyle/>
          <a:p>
            <a:r>
              <a:rPr lang="en-US" dirty="0"/>
              <a:t>Relationship between transport agency &amp; operators</a:t>
            </a:r>
          </a:p>
        </p:txBody>
      </p:sp>
      <p:graphicFrame>
        <p:nvGraphicFramePr>
          <p:cNvPr id="5" name="Content Placeholder 4">
            <a:extLst>
              <a:ext uri="{FF2B5EF4-FFF2-40B4-BE49-F238E27FC236}">
                <a16:creationId xmlns:a16="http://schemas.microsoft.com/office/drawing/2014/main" id="{D422CC38-F3AF-CF40-8EB8-7AF76CFC9046}"/>
              </a:ext>
            </a:extLst>
          </p:cNvPr>
          <p:cNvGraphicFramePr>
            <a:graphicFrameLocks noGrp="1"/>
          </p:cNvGraphicFramePr>
          <p:nvPr>
            <p:ph idx="1"/>
            <p:extLst>
              <p:ext uri="{D42A27DB-BD31-4B8C-83A1-F6EECF244321}">
                <p14:modId xmlns:p14="http://schemas.microsoft.com/office/powerpoint/2010/main" val="243688994"/>
              </p:ext>
            </p:extLst>
          </p:nvPr>
        </p:nvGraphicFramePr>
        <p:xfrm>
          <a:off x="620110" y="2026812"/>
          <a:ext cx="8050923" cy="2804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DAAE1AA-0698-8445-875D-F3B720E9D43C}"/>
              </a:ext>
            </a:extLst>
          </p:cNvPr>
          <p:cNvSpPr txBox="1"/>
          <p:nvPr/>
        </p:nvSpPr>
        <p:spPr>
          <a:xfrm>
            <a:off x="620110" y="4763092"/>
            <a:ext cx="1492469" cy="646331"/>
          </a:xfrm>
          <a:prstGeom prst="rect">
            <a:avLst/>
          </a:prstGeom>
          <a:noFill/>
        </p:spPr>
        <p:txBody>
          <a:bodyPr wrap="square" rtlCol="0">
            <a:spAutoFit/>
          </a:bodyPr>
          <a:lstStyle/>
          <a:p>
            <a:pPr marL="99450" indent="-99450">
              <a:buFont typeface="Arial" panose="020B0604020202020204" pitchFamily="34" charset="0"/>
              <a:buChar char="•"/>
            </a:pPr>
            <a:r>
              <a:rPr lang="en-US" sz="1200" dirty="0">
                <a:latin typeface="Fira Sans" panose="020B0503050000020004" pitchFamily="34" charset="0"/>
              </a:rPr>
              <a:t>Procure vehicles</a:t>
            </a:r>
          </a:p>
          <a:p>
            <a:pPr marL="99450" indent="-99450">
              <a:buFont typeface="Arial" panose="020B0604020202020204" pitchFamily="34" charset="0"/>
              <a:buChar char="•"/>
            </a:pPr>
            <a:r>
              <a:rPr lang="en-US" sz="1200" dirty="0">
                <a:latin typeface="Fira Sans" panose="020B0503050000020004" pitchFamily="34" charset="0"/>
              </a:rPr>
              <a:t>Operate services</a:t>
            </a:r>
          </a:p>
          <a:p>
            <a:pPr marL="99450" indent="-99450">
              <a:buFont typeface="Arial" panose="020B0604020202020204" pitchFamily="34" charset="0"/>
              <a:buChar char="•"/>
            </a:pPr>
            <a:r>
              <a:rPr lang="en-US" sz="1200" dirty="0">
                <a:latin typeface="Fira Sans" panose="020B0503050000020004" pitchFamily="34" charset="0"/>
              </a:rPr>
              <a:t>Maintain fleet</a:t>
            </a:r>
          </a:p>
        </p:txBody>
      </p:sp>
      <p:sp>
        <p:nvSpPr>
          <p:cNvPr id="7" name="TextBox 6">
            <a:extLst>
              <a:ext uri="{FF2B5EF4-FFF2-40B4-BE49-F238E27FC236}">
                <a16:creationId xmlns:a16="http://schemas.microsoft.com/office/drawing/2014/main" id="{5BD67FC4-A814-1B4D-B5D4-2063F895327A}"/>
              </a:ext>
            </a:extLst>
          </p:cNvPr>
          <p:cNvSpPr txBox="1"/>
          <p:nvPr/>
        </p:nvSpPr>
        <p:spPr>
          <a:xfrm>
            <a:off x="2282232" y="4763092"/>
            <a:ext cx="1402435" cy="1015663"/>
          </a:xfrm>
          <a:prstGeom prst="rect">
            <a:avLst/>
          </a:prstGeom>
          <a:noFill/>
        </p:spPr>
        <p:txBody>
          <a:bodyPr wrap="square" rtlCol="0">
            <a:spAutoFit/>
          </a:bodyPr>
          <a:lstStyle/>
          <a:p>
            <a:pPr marL="99450" indent="-99450">
              <a:buFont typeface="Arial" panose="020B0604020202020204" pitchFamily="34" charset="0"/>
              <a:buChar char="•"/>
            </a:pPr>
            <a:r>
              <a:rPr lang="en-US" sz="1200" dirty="0">
                <a:latin typeface="Fira Sans" panose="020B0503050000020004" pitchFamily="34" charset="0"/>
              </a:rPr>
              <a:t>Procure fare equipment</a:t>
            </a:r>
          </a:p>
          <a:p>
            <a:pPr marL="99450" indent="-99450">
              <a:buFont typeface="Arial" panose="020B0604020202020204" pitchFamily="34" charset="0"/>
              <a:buChar char="•"/>
            </a:pPr>
            <a:r>
              <a:rPr lang="en-US" sz="1200" dirty="0">
                <a:latin typeface="Fira Sans" panose="020B0503050000020004" pitchFamily="34" charset="0"/>
              </a:rPr>
              <a:t>Operate fare collection system</a:t>
            </a:r>
          </a:p>
        </p:txBody>
      </p:sp>
      <p:sp>
        <p:nvSpPr>
          <p:cNvPr id="8" name="TextBox 7">
            <a:extLst>
              <a:ext uri="{FF2B5EF4-FFF2-40B4-BE49-F238E27FC236}">
                <a16:creationId xmlns:a16="http://schemas.microsoft.com/office/drawing/2014/main" id="{3236CB2D-AE38-3348-8FC0-DF0E41F49639}"/>
              </a:ext>
            </a:extLst>
          </p:cNvPr>
          <p:cNvSpPr txBox="1"/>
          <p:nvPr/>
        </p:nvSpPr>
        <p:spPr>
          <a:xfrm>
            <a:off x="3944354" y="4763092"/>
            <a:ext cx="1402435" cy="646331"/>
          </a:xfrm>
          <a:prstGeom prst="rect">
            <a:avLst/>
          </a:prstGeom>
          <a:noFill/>
        </p:spPr>
        <p:txBody>
          <a:bodyPr wrap="square" rtlCol="0">
            <a:spAutoFit/>
          </a:bodyPr>
          <a:lstStyle/>
          <a:p>
            <a:pPr marL="99450" indent="-99450">
              <a:buFont typeface="Arial" panose="020B0604020202020204" pitchFamily="34" charset="0"/>
              <a:buChar char="•"/>
            </a:pPr>
            <a:r>
              <a:rPr lang="en-US" sz="1200" dirty="0">
                <a:latin typeface="Fira Sans" panose="020B0503050000020004" pitchFamily="34" charset="0"/>
              </a:rPr>
              <a:t>Verify revenues</a:t>
            </a:r>
          </a:p>
          <a:p>
            <a:pPr marL="99450" indent="-99450">
              <a:buFont typeface="Arial" panose="020B0604020202020204" pitchFamily="34" charset="0"/>
              <a:buChar char="•"/>
            </a:pPr>
            <a:r>
              <a:rPr lang="en-US" sz="1200" dirty="0">
                <a:latin typeface="Fira Sans" panose="020B0503050000020004" pitchFamily="34" charset="0"/>
              </a:rPr>
              <a:t>Distribute revenues</a:t>
            </a:r>
          </a:p>
        </p:txBody>
      </p:sp>
      <p:sp>
        <p:nvSpPr>
          <p:cNvPr id="9" name="TextBox 8">
            <a:extLst>
              <a:ext uri="{FF2B5EF4-FFF2-40B4-BE49-F238E27FC236}">
                <a16:creationId xmlns:a16="http://schemas.microsoft.com/office/drawing/2014/main" id="{C3619CF6-0E64-E241-BD18-4B5047DD50D0}"/>
              </a:ext>
            </a:extLst>
          </p:cNvPr>
          <p:cNvSpPr txBox="1"/>
          <p:nvPr/>
        </p:nvSpPr>
        <p:spPr>
          <a:xfrm>
            <a:off x="5606476" y="4763092"/>
            <a:ext cx="1255292" cy="830997"/>
          </a:xfrm>
          <a:prstGeom prst="rect">
            <a:avLst/>
          </a:prstGeom>
          <a:noFill/>
        </p:spPr>
        <p:txBody>
          <a:bodyPr wrap="square" rtlCol="0">
            <a:spAutoFit/>
          </a:bodyPr>
          <a:lstStyle/>
          <a:p>
            <a:pPr marL="99450" indent="-99450">
              <a:buFont typeface="Arial" panose="020B0604020202020204" pitchFamily="34" charset="0"/>
              <a:buChar char="•"/>
            </a:pPr>
            <a:r>
              <a:rPr lang="en-US" sz="1200" dirty="0">
                <a:latin typeface="Fira Sans" panose="020B0503050000020004" pitchFamily="34" charset="0"/>
              </a:rPr>
              <a:t>Cleaning</a:t>
            </a:r>
          </a:p>
          <a:p>
            <a:pPr marL="99450" indent="-99450">
              <a:buFont typeface="Arial" panose="020B0604020202020204" pitchFamily="34" charset="0"/>
              <a:buChar char="•"/>
            </a:pPr>
            <a:r>
              <a:rPr lang="en-US" sz="1200" dirty="0">
                <a:latin typeface="Fira Sans" panose="020B0503050000020004" pitchFamily="34" charset="0"/>
              </a:rPr>
              <a:t>Light maintenance</a:t>
            </a:r>
          </a:p>
          <a:p>
            <a:pPr marL="99450" indent="-99450">
              <a:buFont typeface="Arial" panose="020B0604020202020204" pitchFamily="34" charset="0"/>
              <a:buChar char="•"/>
            </a:pPr>
            <a:r>
              <a:rPr lang="en-US" sz="1200" dirty="0">
                <a:latin typeface="Fira Sans" panose="020B0503050000020004" pitchFamily="34" charset="0"/>
              </a:rPr>
              <a:t>Landscaping</a:t>
            </a:r>
          </a:p>
        </p:txBody>
      </p:sp>
      <p:sp>
        <p:nvSpPr>
          <p:cNvPr id="10" name="TextBox 9">
            <a:extLst>
              <a:ext uri="{FF2B5EF4-FFF2-40B4-BE49-F238E27FC236}">
                <a16:creationId xmlns:a16="http://schemas.microsoft.com/office/drawing/2014/main" id="{91B8A1E7-0BFC-8847-8569-AC238B28C8A9}"/>
              </a:ext>
            </a:extLst>
          </p:cNvPr>
          <p:cNvSpPr txBox="1"/>
          <p:nvPr/>
        </p:nvSpPr>
        <p:spPr>
          <a:xfrm>
            <a:off x="7268598" y="4763092"/>
            <a:ext cx="1402435" cy="1200329"/>
          </a:xfrm>
          <a:prstGeom prst="rect">
            <a:avLst/>
          </a:prstGeom>
          <a:noFill/>
        </p:spPr>
        <p:txBody>
          <a:bodyPr wrap="square" rtlCol="0">
            <a:spAutoFit/>
          </a:bodyPr>
          <a:lstStyle/>
          <a:p>
            <a:pPr marL="99450" indent="-99450">
              <a:buFont typeface="Arial" panose="020B0604020202020204" pitchFamily="34" charset="0"/>
              <a:buChar char="•"/>
            </a:pPr>
            <a:r>
              <a:rPr lang="en-US" sz="1200" dirty="0">
                <a:latin typeface="Fira Sans" panose="020B0503050000020004" pitchFamily="34" charset="0"/>
              </a:rPr>
              <a:t>Provide ITS equipment</a:t>
            </a:r>
          </a:p>
          <a:p>
            <a:pPr marL="99450" indent="-99450">
              <a:buFont typeface="Arial" panose="020B0604020202020204" pitchFamily="34" charset="0"/>
              <a:buChar char="•"/>
            </a:pPr>
            <a:r>
              <a:rPr lang="en-US" sz="1200" dirty="0">
                <a:latin typeface="Fira Sans" panose="020B0503050000020004" pitchFamily="34" charset="0"/>
              </a:rPr>
              <a:t>Maintain equipment</a:t>
            </a:r>
          </a:p>
          <a:p>
            <a:pPr marL="99450" indent="-99450">
              <a:buFont typeface="Arial" panose="020B0604020202020204" pitchFamily="34" charset="0"/>
              <a:buChar char="•"/>
            </a:pPr>
            <a:r>
              <a:rPr lang="en-US" sz="1200" dirty="0">
                <a:latin typeface="Fira Sans" panose="020B0503050000020004" pitchFamily="34" charset="0"/>
              </a:rPr>
              <a:t>Operate control centre</a:t>
            </a:r>
          </a:p>
        </p:txBody>
      </p:sp>
    </p:spTree>
    <p:extLst>
      <p:ext uri="{BB962C8B-B14F-4D97-AF65-F5344CB8AC3E}">
        <p14:creationId xmlns:p14="http://schemas.microsoft.com/office/powerpoint/2010/main" val="1866316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Division of responsibilities between government and operators in BRT systems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7911786"/>
              </p:ext>
            </p:extLst>
          </p:nvPr>
        </p:nvGraphicFramePr>
        <p:xfrm>
          <a:off x="214552" y="1731897"/>
          <a:ext cx="8714896" cy="4707990"/>
        </p:xfrm>
        <a:graphic>
          <a:graphicData uri="http://schemas.openxmlformats.org/drawingml/2006/table">
            <a:tbl>
              <a:tblPr firstRow="1" bandRow="1">
                <a:tableStyleId>{5C22544A-7EE6-4342-B048-85BDC9FD1C3A}</a:tableStyleId>
              </a:tblPr>
              <a:tblGrid>
                <a:gridCol w="1700740">
                  <a:extLst>
                    <a:ext uri="{9D8B030D-6E8A-4147-A177-3AD203B41FA5}">
                      <a16:colId xmlns:a16="http://schemas.microsoft.com/office/drawing/2014/main" val="20000"/>
                    </a:ext>
                  </a:extLst>
                </a:gridCol>
                <a:gridCol w="1169026">
                  <a:extLst>
                    <a:ext uri="{9D8B030D-6E8A-4147-A177-3AD203B41FA5}">
                      <a16:colId xmlns:a16="http://schemas.microsoft.com/office/drawing/2014/main" val="20001"/>
                    </a:ext>
                  </a:extLst>
                </a:gridCol>
                <a:gridCol w="1169026">
                  <a:extLst>
                    <a:ext uri="{9D8B030D-6E8A-4147-A177-3AD203B41FA5}">
                      <a16:colId xmlns:a16="http://schemas.microsoft.com/office/drawing/2014/main" val="20002"/>
                    </a:ext>
                  </a:extLst>
                </a:gridCol>
                <a:gridCol w="1169026">
                  <a:extLst>
                    <a:ext uri="{9D8B030D-6E8A-4147-A177-3AD203B41FA5}">
                      <a16:colId xmlns:a16="http://schemas.microsoft.com/office/drawing/2014/main" val="20003"/>
                    </a:ext>
                  </a:extLst>
                </a:gridCol>
                <a:gridCol w="1169026">
                  <a:extLst>
                    <a:ext uri="{9D8B030D-6E8A-4147-A177-3AD203B41FA5}">
                      <a16:colId xmlns:a16="http://schemas.microsoft.com/office/drawing/2014/main" val="20004"/>
                    </a:ext>
                  </a:extLst>
                </a:gridCol>
                <a:gridCol w="1169026">
                  <a:extLst>
                    <a:ext uri="{9D8B030D-6E8A-4147-A177-3AD203B41FA5}">
                      <a16:colId xmlns:a16="http://schemas.microsoft.com/office/drawing/2014/main" val="20005"/>
                    </a:ext>
                  </a:extLst>
                </a:gridCol>
                <a:gridCol w="1169026">
                  <a:extLst>
                    <a:ext uri="{9D8B030D-6E8A-4147-A177-3AD203B41FA5}">
                      <a16:colId xmlns:a16="http://schemas.microsoft.com/office/drawing/2014/main" val="20006"/>
                    </a:ext>
                  </a:extLst>
                </a:gridCol>
              </a:tblGrid>
              <a:tr h="558018">
                <a:tc>
                  <a:txBody>
                    <a:bodyPr/>
                    <a:lstStyle/>
                    <a:p>
                      <a:pPr fontAlgn="t"/>
                      <a:r>
                        <a:rPr lang="en-US" sz="1200" b="0" dirty="0">
                          <a:effectLst/>
                          <a:latin typeface="Fira Sans" panose="020B0503050000020004" pitchFamily="34" charset="0"/>
                          <a:ea typeface="Calibri" charset="0"/>
                          <a:cs typeface="Calibri" charset="0"/>
                        </a:rPr>
                        <a:t/>
                      </a:r>
                      <a:br>
                        <a:rPr lang="en-US" sz="1200" b="0" dirty="0">
                          <a:effectLst/>
                          <a:latin typeface="Fira Sans" panose="020B0503050000020004" pitchFamily="34" charset="0"/>
                          <a:ea typeface="Calibri" charset="0"/>
                          <a:cs typeface="Calibri" charset="0"/>
                        </a:rPr>
                      </a:br>
                      <a:endParaRPr lang="en-US" sz="1200" b="0" dirty="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chemeClr val="bg1"/>
                          </a:solidFill>
                          <a:effectLst/>
                          <a:latin typeface="Fira Sans" panose="020B0503050000020004" pitchFamily="34" charset="0"/>
                          <a:ea typeface="Calibri" charset="0"/>
                          <a:cs typeface="Calibri" charset="0"/>
                        </a:rPr>
                        <a:t>Bus operations</a:t>
                      </a:r>
                      <a:endParaRPr lang="en-US" sz="1200" b="0" dirty="0">
                        <a:solidFill>
                          <a:schemeClr val="bg1"/>
                        </a:solidFill>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chemeClr val="bg1"/>
                          </a:solidFill>
                          <a:effectLst/>
                          <a:latin typeface="Fira Sans" panose="020B0503050000020004" pitchFamily="34" charset="0"/>
                          <a:ea typeface="Calibri" charset="0"/>
                          <a:cs typeface="Calibri" charset="0"/>
                        </a:rPr>
                        <a:t>Bus procurement</a:t>
                      </a:r>
                      <a:endParaRPr lang="en-US" sz="1200" b="0" dirty="0">
                        <a:solidFill>
                          <a:schemeClr val="bg1"/>
                        </a:solidFill>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chemeClr val="bg1"/>
                          </a:solidFill>
                          <a:effectLst/>
                          <a:latin typeface="Fira Sans" panose="020B0503050000020004" pitchFamily="34" charset="0"/>
                          <a:ea typeface="Calibri" charset="0"/>
                          <a:cs typeface="Calibri" charset="0"/>
                        </a:rPr>
                        <a:t>Fare collection</a:t>
                      </a:r>
                      <a:endParaRPr lang="en-US" sz="1200" b="0" dirty="0">
                        <a:solidFill>
                          <a:schemeClr val="bg1"/>
                        </a:solidFill>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chemeClr val="bg1"/>
                          </a:solidFill>
                          <a:effectLst/>
                          <a:latin typeface="Fira Sans" panose="020B0503050000020004" pitchFamily="34" charset="0"/>
                          <a:ea typeface="Calibri" charset="0"/>
                          <a:cs typeface="Calibri" charset="0"/>
                        </a:rPr>
                        <a:t>Trust fund</a:t>
                      </a:r>
                      <a:endParaRPr lang="en-US" sz="1200" b="0" dirty="0">
                        <a:solidFill>
                          <a:schemeClr val="bg1"/>
                        </a:solidFill>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chemeClr val="bg1"/>
                          </a:solidFill>
                          <a:effectLst/>
                          <a:latin typeface="Fira Sans" panose="020B0503050000020004" pitchFamily="34" charset="0"/>
                          <a:ea typeface="Calibri" charset="0"/>
                          <a:cs typeface="Calibri" charset="0"/>
                        </a:rPr>
                        <a:t>Control center</a:t>
                      </a:r>
                      <a:endParaRPr lang="en-US" sz="1200" b="0" dirty="0">
                        <a:solidFill>
                          <a:schemeClr val="bg1"/>
                        </a:solidFill>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chemeClr val="bg1"/>
                          </a:solidFill>
                          <a:effectLst/>
                          <a:latin typeface="Fira Sans" panose="020B0503050000020004" pitchFamily="34" charset="0"/>
                          <a:ea typeface="Calibri" charset="0"/>
                          <a:cs typeface="Calibri" charset="0"/>
                        </a:rPr>
                        <a:t>Operations planning</a:t>
                      </a:r>
                      <a:endParaRPr lang="en-US" sz="1200" b="0" dirty="0">
                        <a:solidFill>
                          <a:schemeClr val="bg1"/>
                        </a:solidFill>
                        <a:effectLst/>
                        <a:latin typeface="Fira Sans" panose="020B0503050000020004" pitchFamily="34" charset="0"/>
                        <a:ea typeface="Calibri" charset="0"/>
                        <a:cs typeface="Calibri" charset="0"/>
                      </a:endParaRPr>
                    </a:p>
                  </a:txBody>
                  <a:tcPr marL="82062" marR="82062" marT="82062" marB="82062"/>
                </a:tc>
                <a:extLst>
                  <a:ext uri="{0D108BD9-81ED-4DB2-BD59-A6C34878D82A}">
                    <a16:rowId xmlns:a16="http://schemas.microsoft.com/office/drawing/2014/main" val="10000"/>
                  </a:ext>
                </a:extLst>
              </a:tr>
              <a:tr h="361071">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Curitiba</a:t>
                      </a:r>
                      <a:endParaRPr lang="en-US" sz="1200" b="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Public</a:t>
                      </a:r>
                      <a:endParaRPr lang="en-US" sz="1200" b="0">
                        <a:effectLst/>
                        <a:latin typeface="Fira Sans" panose="020B0503050000020004" pitchFamily="34" charset="0"/>
                        <a:ea typeface="Calibri" charset="0"/>
                        <a:cs typeface="Calibri" charset="0"/>
                      </a:endParaRPr>
                    </a:p>
                  </a:txBody>
                  <a:tcPr marL="82062" marR="82062" marT="82062" marB="82062">
                    <a:solidFill>
                      <a:srgbClr val="EE9D5F"/>
                    </a:solidFill>
                  </a:tcPr>
                </a:tc>
                <a:extLst>
                  <a:ext uri="{0D108BD9-81ED-4DB2-BD59-A6C34878D82A}">
                    <a16:rowId xmlns:a16="http://schemas.microsoft.com/office/drawing/2014/main" val="10001"/>
                  </a:ext>
                </a:extLst>
              </a:tr>
              <a:tr h="361071">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Transmilenio, Bogotá</a:t>
                      </a:r>
                      <a:endParaRPr lang="en-US" sz="1200" b="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extLst>
                  <a:ext uri="{0D108BD9-81ED-4DB2-BD59-A6C34878D82A}">
                    <a16:rowId xmlns:a16="http://schemas.microsoft.com/office/drawing/2014/main" val="10002"/>
                  </a:ext>
                </a:extLst>
              </a:tr>
              <a:tr h="361071">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Transantiago, Santiago</a:t>
                      </a:r>
                      <a:endParaRPr lang="en-US" sz="1200" b="0" dirty="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marL="0" algn="l" defTabSz="914400" rtl="0" eaLnBrk="1" fontAlgn="t" latinLnBrk="0" hangingPunct="1">
                        <a:spcBef>
                          <a:spcPts val="0"/>
                        </a:spcBef>
                        <a:spcAft>
                          <a:spcPts val="0"/>
                        </a:spcAft>
                      </a:pPr>
                      <a:r>
                        <a:rPr lang="en-US" sz="1200" b="0" i="0" u="none" strike="noStrike" kern="1200" dirty="0">
                          <a:solidFill>
                            <a:srgbClr val="000000"/>
                          </a:solidFill>
                          <a:effectLst/>
                          <a:latin typeface="Fira Sans" panose="020B0503050000020004" pitchFamily="34" charset="0"/>
                          <a:ea typeface="Calibri" charset="0"/>
                          <a:cs typeface="Calibri" charset="0"/>
                        </a:rPr>
                        <a:t>Public</a:t>
                      </a:r>
                    </a:p>
                  </a:txBody>
                  <a:tcPr marL="82062" marR="82062" marT="82062" marB="82062">
                    <a:solidFill>
                      <a:srgbClr val="EF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F9D5F"/>
                    </a:solidFill>
                  </a:tcPr>
                </a:tc>
                <a:extLst>
                  <a:ext uri="{0D108BD9-81ED-4DB2-BD59-A6C34878D82A}">
                    <a16:rowId xmlns:a16="http://schemas.microsoft.com/office/drawing/2014/main" val="10003"/>
                  </a:ext>
                </a:extLst>
              </a:tr>
              <a:tr h="361071">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Transjakarta, Jakarta</a:t>
                      </a:r>
                      <a:endParaRPr lang="en-US" sz="1200" b="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Public</a:t>
                      </a:r>
                      <a:endParaRPr lang="en-US" sz="1200" b="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Public</a:t>
                      </a:r>
                      <a:endParaRPr lang="en-US" sz="1200" b="0">
                        <a:effectLst/>
                        <a:latin typeface="Fira Sans" panose="020B0503050000020004" pitchFamily="34" charset="0"/>
                        <a:ea typeface="Calibri" charset="0"/>
                        <a:cs typeface="Calibri" charset="0"/>
                      </a:endParaRPr>
                    </a:p>
                  </a:txBody>
                  <a:tcPr marL="82062" marR="82062" marT="82062" marB="82062">
                    <a:solidFill>
                      <a:srgbClr val="EE9D5F"/>
                    </a:solidFill>
                  </a:tcPr>
                </a:tc>
                <a:extLst>
                  <a:ext uri="{0D108BD9-81ED-4DB2-BD59-A6C34878D82A}">
                    <a16:rowId xmlns:a16="http://schemas.microsoft.com/office/drawing/2014/main" val="10004"/>
                  </a:ext>
                </a:extLst>
              </a:tr>
              <a:tr h="558018">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Rea Vaya, Johannesburg</a:t>
                      </a:r>
                      <a:endParaRPr lang="en-US" sz="1200" b="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F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Public</a:t>
                      </a:r>
                      <a:endParaRPr lang="en-US" sz="1200" b="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Public</a:t>
                      </a:r>
                      <a:endParaRPr lang="en-US" sz="1200" b="0">
                        <a:effectLst/>
                        <a:latin typeface="Fira Sans" panose="020B0503050000020004" pitchFamily="34" charset="0"/>
                        <a:ea typeface="Calibri" charset="0"/>
                        <a:cs typeface="Calibri" charset="0"/>
                      </a:endParaRPr>
                    </a:p>
                  </a:txBody>
                  <a:tcPr marL="82062" marR="82062" marT="82062" marB="82062">
                    <a:solidFill>
                      <a:srgbClr val="EE9D5F"/>
                    </a:solidFill>
                  </a:tcPr>
                </a:tc>
                <a:extLst>
                  <a:ext uri="{0D108BD9-81ED-4DB2-BD59-A6C34878D82A}">
                    <a16:rowId xmlns:a16="http://schemas.microsoft.com/office/drawing/2014/main" val="10005"/>
                  </a:ext>
                </a:extLst>
              </a:tr>
              <a:tr h="361071">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MyCiti, Cape Town</a:t>
                      </a:r>
                      <a:endParaRPr lang="en-US" sz="1200" b="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Public</a:t>
                      </a:r>
                      <a:endParaRPr lang="en-US" sz="1200" b="0">
                        <a:effectLst/>
                        <a:latin typeface="Fira Sans" panose="020B0503050000020004" pitchFamily="34" charset="0"/>
                        <a:ea typeface="Calibri" charset="0"/>
                        <a:cs typeface="Calibri" charset="0"/>
                      </a:endParaRPr>
                    </a:p>
                  </a:txBody>
                  <a:tcPr marL="82062" marR="82062" marT="82062" marB="82062">
                    <a:solidFill>
                      <a:srgbClr val="EE9D5F"/>
                    </a:solidFill>
                  </a:tcPr>
                </a:tc>
                <a:extLst>
                  <a:ext uri="{0D108BD9-81ED-4DB2-BD59-A6C34878D82A}">
                    <a16:rowId xmlns:a16="http://schemas.microsoft.com/office/drawing/2014/main" val="10006"/>
                  </a:ext>
                </a:extLst>
              </a:tr>
              <a:tr h="361071">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Janmarg, Ahmedabad</a:t>
                      </a:r>
                      <a:endParaRPr lang="en-US" sz="1200" b="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extLst>
                  <a:ext uri="{0D108BD9-81ED-4DB2-BD59-A6C34878D82A}">
                    <a16:rowId xmlns:a16="http://schemas.microsoft.com/office/drawing/2014/main" val="10007"/>
                  </a:ext>
                </a:extLst>
              </a:tr>
              <a:tr h="558018">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Guangzhou BRT, Guangzhou</a:t>
                      </a:r>
                      <a:endParaRPr lang="en-US" sz="1200" b="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extLst>
                  <a:ext uri="{0D108BD9-81ED-4DB2-BD59-A6C34878D82A}">
                    <a16:rowId xmlns:a16="http://schemas.microsoft.com/office/drawing/2014/main" val="10008"/>
                  </a:ext>
                </a:extLst>
              </a:tr>
              <a:tr h="361071">
                <a:tc>
                  <a:txBody>
                    <a:bodyPr/>
                    <a:lstStyle/>
                    <a:p>
                      <a:pPr rtl="0" fontAlgn="t">
                        <a:spcBef>
                          <a:spcPts val="0"/>
                        </a:spcBef>
                        <a:spcAft>
                          <a:spcPts val="0"/>
                        </a:spcAft>
                      </a:pPr>
                      <a:r>
                        <a:rPr lang="en-US" sz="1200" b="0" i="0" u="none" strike="noStrike" dirty="0" err="1">
                          <a:solidFill>
                            <a:srgbClr val="000000"/>
                          </a:solidFill>
                          <a:effectLst/>
                          <a:latin typeface="Fira Sans" panose="020B0503050000020004" pitchFamily="34" charset="0"/>
                          <a:ea typeface="Calibri" charset="0"/>
                          <a:cs typeface="Calibri" charset="0"/>
                        </a:rPr>
                        <a:t>Metrobus</a:t>
                      </a:r>
                      <a:r>
                        <a:rPr lang="en-US" sz="1200" b="0" i="0" u="none" strike="noStrike" dirty="0">
                          <a:solidFill>
                            <a:srgbClr val="000000"/>
                          </a:solidFill>
                          <a:effectLst/>
                          <a:latin typeface="Fira Sans" panose="020B0503050000020004" pitchFamily="34" charset="0"/>
                          <a:ea typeface="Calibri" charset="0"/>
                          <a:cs typeface="Calibri" charset="0"/>
                        </a:rPr>
                        <a:t>, Mexico City</a:t>
                      </a:r>
                      <a:endParaRPr lang="en-US" sz="1200" b="0" dirty="0">
                        <a:effectLst/>
                        <a:latin typeface="Fira Sans" panose="020B0503050000020004" pitchFamily="34" charset="0"/>
                        <a:ea typeface="Calibri" charset="0"/>
                        <a:cs typeface="Calibri" charset="0"/>
                      </a:endParaRPr>
                    </a:p>
                  </a:txBody>
                  <a:tcPr marL="82062" marR="82062" marT="82062" marB="82062"/>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Private</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91C996"/>
                    </a:solidFill>
                  </a:tcPr>
                </a:tc>
                <a:tc>
                  <a:txBody>
                    <a:bodyPr/>
                    <a:lstStyle/>
                    <a:p>
                      <a:pPr rtl="0" fontAlgn="t">
                        <a:spcBef>
                          <a:spcPts val="0"/>
                        </a:spcBef>
                        <a:spcAft>
                          <a:spcPts val="0"/>
                        </a:spcAft>
                      </a:pPr>
                      <a:r>
                        <a:rPr lang="en-US" sz="1200" b="0" i="0" u="none" strike="noStrike">
                          <a:solidFill>
                            <a:srgbClr val="000000"/>
                          </a:solidFill>
                          <a:effectLst/>
                          <a:latin typeface="Fira Sans" panose="020B0503050000020004" pitchFamily="34" charset="0"/>
                          <a:ea typeface="Calibri" charset="0"/>
                          <a:cs typeface="Calibri" charset="0"/>
                        </a:rPr>
                        <a:t>Public</a:t>
                      </a:r>
                      <a:endParaRPr lang="en-US" sz="1200" b="0">
                        <a:effectLst/>
                        <a:latin typeface="Fira Sans" panose="020B0503050000020004" pitchFamily="34" charset="0"/>
                        <a:ea typeface="Calibri" charset="0"/>
                        <a:cs typeface="Calibri" charset="0"/>
                      </a:endParaRPr>
                    </a:p>
                  </a:txBody>
                  <a:tcPr marL="82062" marR="82062" marT="82062" marB="82062">
                    <a:solidFill>
                      <a:srgbClr val="EE9D5F"/>
                    </a:solidFill>
                  </a:tcPr>
                </a:tc>
                <a:tc>
                  <a:txBody>
                    <a:bodyPr/>
                    <a:lstStyle/>
                    <a:p>
                      <a:pPr rtl="0" fontAlgn="t">
                        <a:spcBef>
                          <a:spcPts val="0"/>
                        </a:spcBef>
                        <a:spcAft>
                          <a:spcPts val="0"/>
                        </a:spcAft>
                      </a:pPr>
                      <a:r>
                        <a:rPr lang="en-US" sz="1200" b="0" i="0" u="none" strike="noStrike" dirty="0">
                          <a:solidFill>
                            <a:srgbClr val="000000"/>
                          </a:solidFill>
                          <a:effectLst/>
                          <a:latin typeface="Fira Sans" panose="020B0503050000020004" pitchFamily="34" charset="0"/>
                          <a:ea typeface="Calibri" charset="0"/>
                          <a:cs typeface="Calibri" charset="0"/>
                        </a:rPr>
                        <a:t>Public</a:t>
                      </a:r>
                      <a:endParaRPr lang="en-US" sz="1200" b="0" dirty="0">
                        <a:effectLst/>
                        <a:latin typeface="Fira Sans" panose="020B0503050000020004" pitchFamily="34" charset="0"/>
                        <a:ea typeface="Calibri" charset="0"/>
                        <a:cs typeface="Calibri" charset="0"/>
                      </a:endParaRPr>
                    </a:p>
                  </a:txBody>
                  <a:tcPr marL="82062" marR="82062" marT="82062" marB="82062">
                    <a:solidFill>
                      <a:srgbClr val="EE9D5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062784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Advantages of independent fare collection</a:t>
            </a:r>
          </a:p>
        </p:txBody>
      </p:sp>
      <p:sp>
        <p:nvSpPr>
          <p:cNvPr id="3" name="Content Placeholder 2"/>
          <p:cNvSpPr>
            <a:spLocks noGrp="1"/>
          </p:cNvSpPr>
          <p:nvPr>
            <p:ph idx="1"/>
          </p:nvPr>
        </p:nvSpPr>
        <p:spPr>
          <a:xfrm>
            <a:off x="358776" y="1736726"/>
            <a:ext cx="5264258" cy="4752974"/>
          </a:xfrm>
        </p:spPr>
        <p:txBody>
          <a:bodyPr>
            <a:normAutofit fontScale="92500" lnSpcReduction="20000"/>
          </a:bodyPr>
          <a:lstStyle/>
          <a:p>
            <a:r>
              <a:rPr lang="en-US" dirty="0"/>
              <a:t>Government has more control over service quality if it controls the revenue</a:t>
            </a:r>
          </a:p>
          <a:p>
            <a:r>
              <a:rPr lang="en-US" dirty="0"/>
              <a:t>Government receives clear information on the number of passengers and how much money the system is earning</a:t>
            </a:r>
          </a:p>
          <a:p>
            <a:r>
              <a:rPr lang="en-US" dirty="0"/>
              <a:t>Multiple bus operators can use the same fare collection system, improving convenience for passengers</a:t>
            </a:r>
          </a:p>
        </p:txBody>
      </p:sp>
      <p:pic>
        <p:nvPicPr>
          <p:cNvPr id="6" name="Picture 5">
            <a:extLst>
              <a:ext uri="{FF2B5EF4-FFF2-40B4-BE49-F238E27FC236}">
                <a16:creationId xmlns:a16="http://schemas.microsoft.com/office/drawing/2014/main" id="{95C5D496-C52D-EC47-96B7-813AE9AF6D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1843" y="1776248"/>
            <a:ext cx="3082158" cy="4109545"/>
          </a:xfrm>
          <a:prstGeom prst="rect">
            <a:avLst/>
          </a:prstGeom>
        </p:spPr>
      </p:pic>
    </p:spTree>
    <p:extLst>
      <p:ext uri="{BB962C8B-B14F-4D97-AF65-F5344CB8AC3E}">
        <p14:creationId xmlns:p14="http://schemas.microsoft.com/office/powerpoint/2010/main" val="2633119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BBBAE-D5B4-4D41-B2E7-A7A643055303}"/>
              </a:ext>
            </a:extLst>
          </p:cNvPr>
          <p:cNvSpPr>
            <a:spLocks noGrp="1"/>
          </p:cNvSpPr>
          <p:nvPr>
            <p:ph type="title"/>
          </p:nvPr>
        </p:nvSpPr>
        <p:spPr/>
        <p:txBody>
          <a:bodyPr>
            <a:normAutofit/>
          </a:bodyPr>
          <a:lstStyle/>
          <a:p>
            <a:r>
              <a:rPr lang="en-US" dirty="0" smtClean="0"/>
              <a:t>Current status</a:t>
            </a:r>
            <a:endParaRPr lang="en-US" dirty="0"/>
          </a:p>
        </p:txBody>
      </p:sp>
      <p:sp>
        <p:nvSpPr>
          <p:cNvPr id="4" name="Content Placeholder 3">
            <a:extLst>
              <a:ext uri="{FF2B5EF4-FFF2-40B4-BE49-F238E27FC236}">
                <a16:creationId xmlns:a16="http://schemas.microsoft.com/office/drawing/2014/main" id="{0819BC20-6464-7843-A8DB-A538E736B365}"/>
              </a:ext>
            </a:extLst>
          </p:cNvPr>
          <p:cNvSpPr>
            <a:spLocks noGrp="1"/>
          </p:cNvSpPr>
          <p:nvPr>
            <p:ph idx="1"/>
          </p:nvPr>
        </p:nvSpPr>
        <p:spPr>
          <a:xfrm>
            <a:off x="358777" y="1371601"/>
            <a:ext cx="2592386" cy="5417388"/>
          </a:xfrm>
        </p:spPr>
        <p:txBody>
          <a:bodyPr>
            <a:normAutofit fontScale="70000" lnSpcReduction="20000"/>
          </a:bodyPr>
          <a:lstStyle/>
          <a:p>
            <a:pPr marL="0" lvl="0" indent="0">
              <a:buNone/>
            </a:pPr>
            <a:endParaRPr lang="en-US" sz="2300" dirty="0" smtClean="0">
              <a:solidFill>
                <a:srgbClr val="000000">
                  <a:lumMod val="75000"/>
                  <a:lumOff val="25000"/>
                </a:srgbClr>
              </a:solidFill>
            </a:endParaRPr>
          </a:p>
          <a:p>
            <a:pPr marL="0" lvl="0" indent="0">
              <a:buNone/>
            </a:pPr>
            <a:endParaRPr lang="en-US" sz="2300" dirty="0" smtClean="0">
              <a:solidFill>
                <a:srgbClr val="000000">
                  <a:lumMod val="75000"/>
                  <a:lumOff val="25000"/>
                </a:srgbClr>
              </a:solidFill>
            </a:endParaRPr>
          </a:p>
          <a:p>
            <a:pPr marL="285750" lvl="0" indent="-285750"/>
            <a:r>
              <a:rPr lang="en-US" sz="2300" dirty="0" err="1" smtClean="0">
                <a:solidFill>
                  <a:srgbClr val="000000">
                    <a:lumMod val="75000"/>
                    <a:lumOff val="25000"/>
                  </a:srgbClr>
                </a:solidFill>
              </a:rPr>
              <a:t>Matatus</a:t>
            </a:r>
            <a:r>
              <a:rPr lang="en-US" sz="2300" dirty="0" smtClean="0">
                <a:solidFill>
                  <a:srgbClr val="000000">
                    <a:lumMod val="75000"/>
                    <a:lumOff val="25000"/>
                  </a:srgbClr>
                </a:solidFill>
              </a:rPr>
              <a:t> provide essential service</a:t>
            </a:r>
          </a:p>
          <a:p>
            <a:pPr marL="285750" lvl="0" indent="-285750"/>
            <a:r>
              <a:rPr lang="en-US" sz="2300" dirty="0" smtClean="0">
                <a:solidFill>
                  <a:srgbClr val="000000">
                    <a:lumMod val="75000"/>
                    <a:lumOff val="25000"/>
                  </a:srgbClr>
                </a:solidFill>
              </a:rPr>
              <a:t>Minimal </a:t>
            </a:r>
            <a:r>
              <a:rPr lang="en-US" sz="2300" dirty="0">
                <a:solidFill>
                  <a:srgbClr val="000000">
                    <a:lumMod val="75000"/>
                    <a:lumOff val="25000"/>
                  </a:srgbClr>
                </a:solidFill>
              </a:rPr>
              <a:t>government involvement </a:t>
            </a:r>
          </a:p>
          <a:p>
            <a:pPr marL="285750" lvl="0" indent="-285750"/>
            <a:r>
              <a:rPr lang="en-US" sz="2300" dirty="0" smtClean="0">
                <a:solidFill>
                  <a:srgbClr val="000000">
                    <a:lumMod val="75000"/>
                    <a:lumOff val="25000"/>
                  </a:srgbClr>
                </a:solidFill>
              </a:rPr>
              <a:t>All </a:t>
            </a:r>
            <a:r>
              <a:rPr lang="en-US" sz="2300" dirty="0">
                <a:solidFill>
                  <a:srgbClr val="000000">
                    <a:lumMod val="75000"/>
                    <a:lumOff val="25000"/>
                  </a:srgbClr>
                </a:solidFill>
              </a:rPr>
              <a:t>risk is allocated to the private </a:t>
            </a:r>
            <a:r>
              <a:rPr lang="en-US" sz="2300" dirty="0" smtClean="0">
                <a:solidFill>
                  <a:srgbClr val="000000">
                    <a:lumMod val="75000"/>
                    <a:lumOff val="25000"/>
                  </a:srgbClr>
                </a:solidFill>
              </a:rPr>
              <a:t>sector</a:t>
            </a:r>
          </a:p>
          <a:p>
            <a:pPr marL="0" lvl="0" indent="0">
              <a:buNone/>
            </a:pPr>
            <a:r>
              <a:rPr lang="en-US" sz="2300" b="1" dirty="0" smtClean="0">
                <a:solidFill>
                  <a:srgbClr val="000000">
                    <a:lumMod val="75000"/>
                    <a:lumOff val="25000"/>
                  </a:srgbClr>
                </a:solidFill>
              </a:rPr>
              <a:t>Resulting challenges</a:t>
            </a:r>
            <a:endParaRPr lang="en-US" sz="2300" b="1" dirty="0">
              <a:solidFill>
                <a:srgbClr val="000000">
                  <a:lumMod val="75000"/>
                  <a:lumOff val="25000"/>
                </a:srgbClr>
              </a:solidFill>
            </a:endParaRPr>
          </a:p>
          <a:p>
            <a:r>
              <a:rPr lang="en-US" sz="2300" dirty="0" smtClean="0"/>
              <a:t>Dominance of rent seeking </a:t>
            </a:r>
            <a:r>
              <a:rPr lang="en-US" sz="2300" dirty="0" smtClean="0"/>
              <a:t>cartels </a:t>
            </a:r>
          </a:p>
          <a:p>
            <a:r>
              <a:rPr lang="en-US" sz="2300" dirty="0" smtClean="0"/>
              <a:t>Police demand bribes</a:t>
            </a:r>
            <a:endParaRPr lang="en-US" sz="2300" dirty="0" smtClean="0"/>
          </a:p>
          <a:p>
            <a:pPr lvl="0"/>
            <a:r>
              <a:rPr lang="en-US" sz="2100" dirty="0" smtClean="0">
                <a:solidFill>
                  <a:srgbClr val="000000">
                    <a:lumMod val="75000"/>
                    <a:lumOff val="25000"/>
                  </a:srgbClr>
                </a:solidFill>
              </a:rPr>
              <a:t>Old </a:t>
            </a:r>
            <a:r>
              <a:rPr lang="en-US" sz="2100" dirty="0">
                <a:solidFill>
                  <a:srgbClr val="000000">
                    <a:lumMod val="75000"/>
                    <a:lumOff val="25000"/>
                  </a:srgbClr>
                </a:solidFill>
              </a:rPr>
              <a:t>fleet, inadequate maintenance </a:t>
            </a:r>
            <a:r>
              <a:rPr lang="en-US" sz="2100" dirty="0" smtClean="0">
                <a:solidFill>
                  <a:srgbClr val="000000">
                    <a:lumMod val="75000"/>
                    <a:lumOff val="25000"/>
                  </a:srgbClr>
                </a:solidFill>
              </a:rPr>
              <a:t>–pollution affecting passengers, crew and pedestrians</a:t>
            </a:r>
            <a:endParaRPr lang="en-US" sz="2100" dirty="0">
              <a:solidFill>
                <a:srgbClr val="000000">
                  <a:lumMod val="75000"/>
                  <a:lumOff val="25000"/>
                </a:srgbClr>
              </a:solidFill>
            </a:endParaRPr>
          </a:p>
          <a:p>
            <a:endParaRPr lang="en-US" dirty="0" smtClean="0"/>
          </a:p>
          <a:p>
            <a:endParaRPr lang="en-US" dirty="0"/>
          </a:p>
        </p:txBody>
      </p:sp>
      <p:pic>
        <p:nvPicPr>
          <p:cNvPr id="5" name="Picture 4"/>
          <p:cNvPicPr>
            <a:picLocks noChangeAspect="1"/>
          </p:cNvPicPr>
          <p:nvPr/>
        </p:nvPicPr>
        <p:blipFill>
          <a:blip r:embed="rId2"/>
          <a:stretch>
            <a:fillRect/>
          </a:stretch>
        </p:blipFill>
        <p:spPr>
          <a:xfrm>
            <a:off x="2951163" y="2251495"/>
            <a:ext cx="6087163" cy="3890514"/>
          </a:xfrm>
          <a:prstGeom prst="rect">
            <a:avLst/>
          </a:prstGeom>
        </p:spPr>
      </p:pic>
    </p:spTree>
    <p:extLst>
      <p:ext uri="{BB962C8B-B14F-4D97-AF65-F5344CB8AC3E}">
        <p14:creationId xmlns:p14="http://schemas.microsoft.com/office/powerpoint/2010/main" val="1226506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B1D175-6BFD-4744-A8A7-DEE6248BDD29}"/>
              </a:ext>
            </a:extLst>
          </p:cNvPr>
          <p:cNvSpPr>
            <a:spLocks noGrp="1"/>
          </p:cNvSpPr>
          <p:nvPr>
            <p:ph type="title"/>
          </p:nvPr>
        </p:nvSpPr>
        <p:spPr/>
        <p:txBody>
          <a:bodyPr/>
          <a:lstStyle/>
          <a:p>
            <a:r>
              <a:rPr lang="en-US" dirty="0"/>
              <a:t>Transitioning to a modern bus system</a:t>
            </a:r>
          </a:p>
        </p:txBody>
      </p:sp>
    </p:spTree>
    <p:extLst>
      <p:ext uri="{BB962C8B-B14F-4D97-AF65-F5344CB8AC3E}">
        <p14:creationId xmlns:p14="http://schemas.microsoft.com/office/powerpoint/2010/main" val="953985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CEEB0F-9FBB-314B-80DE-25003301EF9B}"/>
              </a:ext>
            </a:extLst>
          </p:cNvPr>
          <p:cNvSpPr>
            <a:spLocks noGrp="1"/>
          </p:cNvSpPr>
          <p:nvPr>
            <p:ph type="title"/>
          </p:nvPr>
        </p:nvSpPr>
        <p:spPr/>
        <p:txBody>
          <a:bodyPr>
            <a:normAutofit fontScale="90000"/>
          </a:bodyPr>
          <a:lstStyle/>
          <a:p>
            <a:r>
              <a:rPr lang="en-US" dirty="0"/>
              <a:t>Evolution of the public transport industry</a:t>
            </a:r>
          </a:p>
        </p:txBody>
      </p:sp>
      <p:pic>
        <p:nvPicPr>
          <p:cNvPr id="5" name="Content Placeholder 4">
            <a:extLst>
              <a:ext uri="{FF2B5EF4-FFF2-40B4-BE49-F238E27FC236}">
                <a16:creationId xmlns:a16="http://schemas.microsoft.com/office/drawing/2014/main" id="{9E4763A9-8DF1-EB45-9040-1AB203378D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67558" y="1611422"/>
            <a:ext cx="6063757" cy="2284607"/>
          </a:xfrm>
        </p:spPr>
      </p:pic>
      <p:pic>
        <p:nvPicPr>
          <p:cNvPr id="8" name="Picture 7">
            <a:extLst>
              <a:ext uri="{FF2B5EF4-FFF2-40B4-BE49-F238E27FC236}">
                <a16:creationId xmlns:a16="http://schemas.microsoft.com/office/drawing/2014/main" id="{63C6FA5A-25FC-844B-9977-6B8871DB60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557" y="4154286"/>
            <a:ext cx="6063758" cy="2335413"/>
          </a:xfrm>
          <a:prstGeom prst="rect">
            <a:avLst/>
          </a:prstGeom>
        </p:spPr>
      </p:pic>
      <p:sp>
        <p:nvSpPr>
          <p:cNvPr id="9" name="TextBox 8">
            <a:extLst>
              <a:ext uri="{FF2B5EF4-FFF2-40B4-BE49-F238E27FC236}">
                <a16:creationId xmlns:a16="http://schemas.microsoft.com/office/drawing/2014/main" id="{E1F6A3D7-62BA-7340-8D03-0909676BDDE2}"/>
              </a:ext>
            </a:extLst>
          </p:cNvPr>
          <p:cNvSpPr txBox="1"/>
          <p:nvPr/>
        </p:nvSpPr>
        <p:spPr>
          <a:xfrm>
            <a:off x="6705599" y="3226676"/>
            <a:ext cx="1797269" cy="646331"/>
          </a:xfrm>
          <a:prstGeom prst="rect">
            <a:avLst/>
          </a:prstGeom>
          <a:noFill/>
        </p:spPr>
        <p:txBody>
          <a:bodyPr wrap="square" rtlCol="0">
            <a:spAutoFit/>
          </a:bodyPr>
          <a:lstStyle/>
          <a:p>
            <a:r>
              <a:rPr lang="en-US" dirty="0" err="1">
                <a:latin typeface="Fira Sans" panose="020B0503050000020004" pitchFamily="34" charset="0"/>
              </a:rPr>
              <a:t>Organisational</a:t>
            </a:r>
            <a:r>
              <a:rPr lang="en-US" dirty="0">
                <a:latin typeface="Fira Sans" panose="020B0503050000020004" pitchFamily="34" charset="0"/>
              </a:rPr>
              <a:t> structure</a:t>
            </a:r>
          </a:p>
        </p:txBody>
      </p:sp>
      <p:sp>
        <p:nvSpPr>
          <p:cNvPr id="11" name="TextBox 10">
            <a:extLst>
              <a:ext uri="{FF2B5EF4-FFF2-40B4-BE49-F238E27FC236}">
                <a16:creationId xmlns:a16="http://schemas.microsoft.com/office/drawing/2014/main" id="{616ECAFC-0781-0A45-B21C-A715E36F5DAB}"/>
              </a:ext>
            </a:extLst>
          </p:cNvPr>
          <p:cNvSpPr txBox="1"/>
          <p:nvPr/>
        </p:nvSpPr>
        <p:spPr>
          <a:xfrm>
            <a:off x="6705599" y="5827164"/>
            <a:ext cx="1797269" cy="646331"/>
          </a:xfrm>
          <a:prstGeom prst="rect">
            <a:avLst/>
          </a:prstGeom>
          <a:noFill/>
        </p:spPr>
        <p:txBody>
          <a:bodyPr wrap="square" rtlCol="0">
            <a:spAutoFit/>
          </a:bodyPr>
          <a:lstStyle/>
          <a:p>
            <a:r>
              <a:rPr lang="en-US" dirty="0">
                <a:latin typeface="Fira Sans" panose="020B0503050000020004" pitchFamily="34" charset="0"/>
              </a:rPr>
              <a:t>Staff compensation</a:t>
            </a:r>
          </a:p>
        </p:txBody>
      </p:sp>
    </p:spTree>
    <p:extLst>
      <p:ext uri="{BB962C8B-B14F-4D97-AF65-F5344CB8AC3E}">
        <p14:creationId xmlns:p14="http://schemas.microsoft.com/office/powerpoint/2010/main" val="205321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72B8-045E-0145-8356-44483E89AFD9}"/>
              </a:ext>
            </a:extLst>
          </p:cNvPr>
          <p:cNvSpPr>
            <a:spLocks noGrp="1"/>
          </p:cNvSpPr>
          <p:nvPr>
            <p:ph type="title"/>
          </p:nvPr>
        </p:nvSpPr>
        <p:spPr>
          <a:xfrm>
            <a:off x="2951163" y="368301"/>
            <a:ext cx="5834062" cy="792162"/>
          </a:xfrm>
        </p:spPr>
        <p:txBody>
          <a:bodyPr>
            <a:normAutofit fontScale="90000"/>
          </a:bodyPr>
          <a:lstStyle/>
          <a:p>
            <a:r>
              <a:rPr lang="en-US" dirty="0"/>
              <a:t>Preparing for the transition</a:t>
            </a:r>
          </a:p>
        </p:txBody>
      </p:sp>
      <p:sp>
        <p:nvSpPr>
          <p:cNvPr id="3" name="Content Placeholder 2">
            <a:extLst>
              <a:ext uri="{FF2B5EF4-FFF2-40B4-BE49-F238E27FC236}">
                <a16:creationId xmlns:a16="http://schemas.microsoft.com/office/drawing/2014/main" id="{717D24FD-C141-B84E-A13D-79A41A3BF67A}"/>
              </a:ext>
            </a:extLst>
          </p:cNvPr>
          <p:cNvSpPr>
            <a:spLocks noGrp="1"/>
          </p:cNvSpPr>
          <p:nvPr>
            <p:ph idx="1"/>
          </p:nvPr>
        </p:nvSpPr>
        <p:spPr>
          <a:xfrm>
            <a:off x="358775" y="1736725"/>
            <a:ext cx="6057265" cy="5121275"/>
          </a:xfrm>
        </p:spPr>
        <p:txBody>
          <a:bodyPr>
            <a:normAutofit fontScale="85000" lnSpcReduction="10000"/>
          </a:bodyPr>
          <a:lstStyle/>
          <a:p>
            <a:r>
              <a:rPr lang="en-US" dirty="0" smtClean="0"/>
              <a:t>The </a:t>
            </a:r>
            <a:r>
              <a:rPr lang="en-US" dirty="0"/>
              <a:t>process for identifying affected operators should be transparent:</a:t>
            </a:r>
          </a:p>
          <a:p>
            <a:pPr lvl="1">
              <a:buFont typeface="Courier New" panose="02070309020205020404" pitchFamily="49" charset="0"/>
              <a:buChar char="o"/>
            </a:pPr>
            <a:r>
              <a:rPr lang="en-US" b="1" dirty="0"/>
              <a:t>Fully affected:</a:t>
            </a:r>
            <a:r>
              <a:rPr lang="en-US" dirty="0"/>
              <a:t> The full route or more than half of its initial length is included in the tender or the route is canceled</a:t>
            </a:r>
          </a:p>
          <a:p>
            <a:pPr lvl="1">
              <a:buFont typeface="Courier New" panose="02070309020205020404" pitchFamily="49" charset="0"/>
              <a:buChar char="o"/>
            </a:pPr>
            <a:r>
              <a:rPr lang="en-US" b="1" dirty="0"/>
              <a:t>Partially affected: </a:t>
            </a:r>
            <a:r>
              <a:rPr lang="en-US" dirty="0"/>
              <a:t>Less than half of its total length is included in the tender</a:t>
            </a:r>
          </a:p>
          <a:p>
            <a:pPr lvl="1">
              <a:buFont typeface="Courier New" panose="02070309020205020404" pitchFamily="49" charset="0"/>
              <a:buChar char="o"/>
            </a:pPr>
            <a:r>
              <a:rPr lang="en-US" b="1" dirty="0"/>
              <a:t>Not affected:</a:t>
            </a:r>
            <a:r>
              <a:rPr lang="en-US" dirty="0"/>
              <a:t> The route and frequency are not changed at all or are changed minimally</a:t>
            </a:r>
          </a:p>
          <a:p>
            <a:r>
              <a:rPr lang="en-US" dirty="0"/>
              <a:t>Affected operators elect leadership</a:t>
            </a:r>
          </a:p>
          <a:p>
            <a:pPr lvl="1"/>
            <a:r>
              <a:rPr lang="en-US" dirty="0"/>
              <a:t>May differ from existing industry </a:t>
            </a:r>
            <a:r>
              <a:rPr lang="en-US" dirty="0" smtClean="0"/>
              <a:t>associations</a:t>
            </a:r>
          </a:p>
          <a:p>
            <a:pPr lvl="1"/>
            <a:endParaRPr lang="en-US" dirty="0"/>
          </a:p>
        </p:txBody>
      </p:sp>
      <p:pic>
        <p:nvPicPr>
          <p:cNvPr id="13" name="Picture 12">
            <a:extLst>
              <a:ext uri="{FF2B5EF4-FFF2-40B4-BE49-F238E27FC236}">
                <a16:creationId xmlns:a16="http://schemas.microsoft.com/office/drawing/2014/main" id="{F2B34C80-357C-D643-B0EF-7E7FA18826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4084" y="1736725"/>
            <a:ext cx="2599915" cy="1949936"/>
          </a:xfrm>
          <a:prstGeom prst="rect">
            <a:avLst/>
          </a:prstGeom>
        </p:spPr>
      </p:pic>
      <p:pic>
        <p:nvPicPr>
          <p:cNvPr id="15" name="Picture 14">
            <a:extLst>
              <a:ext uri="{FF2B5EF4-FFF2-40B4-BE49-F238E27FC236}">
                <a16:creationId xmlns:a16="http://schemas.microsoft.com/office/drawing/2014/main" id="{C81A378F-D62F-DF4F-9A5A-148A9AA1B1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490" y="3992880"/>
            <a:ext cx="2600509" cy="1949936"/>
          </a:xfrm>
          <a:prstGeom prst="rect">
            <a:avLst/>
          </a:prstGeom>
        </p:spPr>
      </p:pic>
    </p:spTree>
    <p:extLst>
      <p:ext uri="{BB962C8B-B14F-4D97-AF65-F5344CB8AC3E}">
        <p14:creationId xmlns:p14="http://schemas.microsoft.com/office/powerpoint/2010/main" val="1046284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D35F-39F5-8D42-9AAD-4B2AABCF7E3C}"/>
              </a:ext>
            </a:extLst>
          </p:cNvPr>
          <p:cNvSpPr>
            <a:spLocks noGrp="1"/>
          </p:cNvSpPr>
          <p:nvPr>
            <p:ph type="title"/>
          </p:nvPr>
        </p:nvSpPr>
        <p:spPr/>
        <p:txBody>
          <a:bodyPr/>
          <a:lstStyle/>
          <a:p>
            <a:r>
              <a:rPr lang="en-US" dirty="0"/>
              <a:t>Transition process</a:t>
            </a:r>
          </a:p>
        </p:txBody>
      </p:sp>
      <p:pic>
        <p:nvPicPr>
          <p:cNvPr id="5" name="Content Placeholder 4">
            <a:extLst>
              <a:ext uri="{FF2B5EF4-FFF2-40B4-BE49-F238E27FC236}">
                <a16:creationId xmlns:a16="http://schemas.microsoft.com/office/drawing/2014/main" id="{9207CC31-E2F1-F043-A799-526C71286B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8775" y="3136799"/>
            <a:ext cx="8426450" cy="1952827"/>
          </a:xfrm>
        </p:spPr>
      </p:pic>
    </p:spTree>
    <p:extLst>
      <p:ext uri="{BB962C8B-B14F-4D97-AF65-F5344CB8AC3E}">
        <p14:creationId xmlns:p14="http://schemas.microsoft.com/office/powerpoint/2010/main" val="2281705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40D2-AC9B-674A-BF52-F49BBC31A374}"/>
              </a:ext>
            </a:extLst>
          </p:cNvPr>
          <p:cNvSpPr>
            <a:spLocks noGrp="1"/>
          </p:cNvSpPr>
          <p:nvPr>
            <p:ph type="title"/>
          </p:nvPr>
        </p:nvSpPr>
        <p:spPr/>
        <p:txBody>
          <a:bodyPr>
            <a:normAutofit fontScale="90000"/>
          </a:bodyPr>
          <a:lstStyle/>
          <a:p>
            <a:r>
              <a:rPr lang="en-US" dirty="0"/>
              <a:t>Managed competitive tender or negotiated contract?</a:t>
            </a:r>
          </a:p>
        </p:txBody>
      </p:sp>
      <p:sp>
        <p:nvSpPr>
          <p:cNvPr id="3" name="Content Placeholder 2">
            <a:extLst>
              <a:ext uri="{FF2B5EF4-FFF2-40B4-BE49-F238E27FC236}">
                <a16:creationId xmlns:a16="http://schemas.microsoft.com/office/drawing/2014/main" id="{4B02A289-6E61-7345-AD98-5926AB27EECD}"/>
              </a:ext>
            </a:extLst>
          </p:cNvPr>
          <p:cNvSpPr>
            <a:spLocks noGrp="1"/>
          </p:cNvSpPr>
          <p:nvPr>
            <p:ph idx="1"/>
          </p:nvPr>
        </p:nvSpPr>
        <p:spPr/>
        <p:txBody>
          <a:bodyPr>
            <a:normAutofit fontScale="70000" lnSpcReduction="20000"/>
          </a:bodyPr>
          <a:lstStyle/>
          <a:p>
            <a:r>
              <a:rPr lang="en-US" dirty="0"/>
              <a:t>Managed competitive tender: Bidder is selected based on the highest quality proposal with the lowest price. </a:t>
            </a:r>
            <a:endParaRPr lang="en-US" dirty="0" smtClean="0"/>
          </a:p>
          <a:p>
            <a:r>
              <a:rPr lang="en-US" dirty="0" smtClean="0"/>
              <a:t>Experience </a:t>
            </a:r>
            <a:r>
              <a:rPr lang="en-US" dirty="0"/>
              <a:t>points awarded to bidders that include affected operators</a:t>
            </a:r>
          </a:p>
          <a:p>
            <a:r>
              <a:rPr lang="en-US" dirty="0"/>
              <a:t>Negotiated contract: The government may choose to negotiate with the operators if they form a modern company and sign a new contract. </a:t>
            </a:r>
          </a:p>
          <a:p>
            <a:r>
              <a:rPr lang="en-US" dirty="0"/>
              <a:t>Advantages of a managed competitive tender:</a:t>
            </a:r>
          </a:p>
          <a:p>
            <a:pPr lvl="1"/>
            <a:r>
              <a:rPr lang="en-US" dirty="0"/>
              <a:t>An open tender is more transparent. </a:t>
            </a:r>
          </a:p>
          <a:p>
            <a:pPr lvl="1"/>
            <a:r>
              <a:rPr lang="en-US" dirty="0"/>
              <a:t>The selection process can follow a clear timeline. </a:t>
            </a:r>
          </a:p>
          <a:p>
            <a:pPr lvl="1"/>
            <a:r>
              <a:rPr lang="en-US" dirty="0"/>
              <a:t>The bidding price will be lower due to competition. </a:t>
            </a:r>
          </a:p>
          <a:p>
            <a:pPr lvl="1"/>
            <a:r>
              <a:rPr lang="en-US" dirty="0"/>
              <a:t>Minimum qualification criteria (e.g., capital reserves, presence of competent managers, and corporate governance standards) can be enforced. </a:t>
            </a:r>
          </a:p>
          <a:p>
            <a:endParaRPr lang="en-US" dirty="0"/>
          </a:p>
        </p:txBody>
      </p:sp>
    </p:spTree>
    <p:extLst>
      <p:ext uri="{BB962C8B-B14F-4D97-AF65-F5344CB8AC3E}">
        <p14:creationId xmlns:p14="http://schemas.microsoft.com/office/powerpoint/2010/main" val="2765206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Bidding criteria </a:t>
            </a:r>
            <a:r>
              <a:rPr lang="en-US" dirty="0" smtClean="0"/>
              <a:t>–points awarded for </a:t>
            </a:r>
            <a:r>
              <a:rPr lang="en-US" dirty="0"/>
              <a:t>involvement of existing operators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30731226"/>
              </p:ext>
            </p:extLst>
          </p:nvPr>
        </p:nvGraphicFramePr>
        <p:xfrm>
          <a:off x="358775" y="2346325"/>
          <a:ext cx="8426448" cy="3622428"/>
        </p:xfrm>
        <a:graphic>
          <a:graphicData uri="http://schemas.openxmlformats.org/drawingml/2006/table">
            <a:tbl>
              <a:tblPr firstRow="1" bandRow="1">
                <a:tableStyleId>{5C22544A-7EE6-4342-B048-85BDC9FD1C3A}</a:tableStyleId>
              </a:tblPr>
              <a:tblGrid>
                <a:gridCol w="1685290">
                  <a:extLst>
                    <a:ext uri="{9D8B030D-6E8A-4147-A177-3AD203B41FA5}">
                      <a16:colId xmlns:a16="http://schemas.microsoft.com/office/drawing/2014/main" val="20000"/>
                    </a:ext>
                  </a:extLst>
                </a:gridCol>
                <a:gridCol w="2809866">
                  <a:extLst>
                    <a:ext uri="{9D8B030D-6E8A-4147-A177-3AD203B41FA5}">
                      <a16:colId xmlns:a16="http://schemas.microsoft.com/office/drawing/2014/main" val="20001"/>
                    </a:ext>
                  </a:extLst>
                </a:gridCol>
                <a:gridCol w="1172649">
                  <a:extLst>
                    <a:ext uri="{9D8B030D-6E8A-4147-A177-3AD203B41FA5}">
                      <a16:colId xmlns:a16="http://schemas.microsoft.com/office/drawing/2014/main" val="20002"/>
                    </a:ext>
                  </a:extLst>
                </a:gridCol>
                <a:gridCol w="1302943">
                  <a:extLst>
                    <a:ext uri="{9D8B030D-6E8A-4147-A177-3AD203B41FA5}">
                      <a16:colId xmlns:a16="http://schemas.microsoft.com/office/drawing/2014/main" val="20003"/>
                    </a:ext>
                  </a:extLst>
                </a:gridCol>
                <a:gridCol w="1455700">
                  <a:extLst>
                    <a:ext uri="{9D8B030D-6E8A-4147-A177-3AD203B41FA5}">
                      <a16:colId xmlns:a16="http://schemas.microsoft.com/office/drawing/2014/main" val="20004"/>
                    </a:ext>
                  </a:extLst>
                </a:gridCol>
              </a:tblGrid>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Trebuchet MS" charset="0"/>
                          <a:ea typeface="Trebuchet MS" charset="0"/>
                          <a:cs typeface="Trebuchet MS" charset="0"/>
                        </a:rPr>
                        <a:t>Factor</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Trebuchet MS" charset="0"/>
                          <a:ea typeface="Trebuchet MS" charset="0"/>
                          <a:cs typeface="Trebuchet MS" charset="0"/>
                        </a:rPr>
                        <a:t>Description</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Trebuchet MS" charset="0"/>
                          <a:ea typeface="Trebuchet MS" charset="0"/>
                          <a:cs typeface="Trebuchet MS" charset="0"/>
                        </a:rPr>
                        <a:t>Eligibility </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Trebuchet MS" charset="0"/>
                          <a:ea typeface="Trebuchet MS" charset="0"/>
                          <a:cs typeface="Trebuchet MS" charset="0"/>
                        </a:rPr>
                        <a:t>Min. Points</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bg1"/>
                          </a:solidFill>
                          <a:effectLst/>
                          <a:latin typeface="Trebuchet MS" charset="0"/>
                          <a:ea typeface="Trebuchet MS" charset="0"/>
                          <a:cs typeface="Trebuchet MS" charset="0"/>
                        </a:rPr>
                        <a:t>Max. Points</a:t>
                      </a:r>
                    </a:p>
                  </a:txBody>
                  <a:tcPr marL="84406" marR="84406" marT="42201" marB="42201" horzOverflow="overflow"/>
                </a:tc>
                <a:extLst>
                  <a:ext uri="{0D108BD9-81ED-4DB2-BD59-A6C34878D82A}">
                    <a16:rowId xmlns:a16="http://schemas.microsoft.com/office/drawing/2014/main" val="10000"/>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Legal</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Trebuchet MS" charset="0"/>
                          <a:ea typeface="Trebuchet MS" charset="0"/>
                          <a:cs typeface="Trebuchet MS" charset="0"/>
                        </a:rPr>
                        <a:t>Legally registered</a:t>
                      </a:r>
                    </a:p>
                  </a:txBody>
                  <a:tcPr marL="84406" marR="84406" marT="42201" marB="4220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X</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a:t>
                      </a:r>
                    </a:p>
                  </a:txBody>
                  <a:tcPr marL="84406" marR="84406" marT="42201" marB="42201" horzOverflow="overflow"/>
                </a:tc>
                <a:extLst>
                  <a:ext uri="{0D108BD9-81ED-4DB2-BD59-A6C34878D82A}">
                    <a16:rowId xmlns:a16="http://schemas.microsoft.com/office/drawing/2014/main" val="10001"/>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Economic</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Sufficient investment capital</a:t>
                      </a:r>
                    </a:p>
                  </a:txBody>
                  <a:tcPr marL="84406" marR="84406" marT="42201" marB="4220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X</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a:t>
                      </a:r>
                    </a:p>
                  </a:txBody>
                  <a:tcPr marL="84406" marR="84406" marT="42201" marB="42201" horzOverflow="overflow"/>
                </a:tc>
                <a:extLst>
                  <a:ext uri="{0D108BD9-81ED-4DB2-BD59-A6C34878D82A}">
                    <a16:rowId xmlns:a16="http://schemas.microsoft.com/office/drawing/2014/main" val="10002"/>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Price</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Price per km offered</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350</a:t>
                      </a:r>
                    </a:p>
                  </a:txBody>
                  <a:tcPr marL="84406" marR="84406" marT="42201" marB="42201" horzOverflow="overflow"/>
                </a:tc>
                <a:extLst>
                  <a:ext uri="{0D108BD9-81ED-4DB2-BD59-A6C34878D82A}">
                    <a16:rowId xmlns:a16="http://schemas.microsoft.com/office/drawing/2014/main" val="10003"/>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Operations</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Bus operator in city</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30</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150</a:t>
                      </a:r>
                    </a:p>
                  </a:txBody>
                  <a:tcPr marL="84406" marR="84406" marT="42201" marB="42201" horzOverflow="overflow"/>
                </a:tc>
                <a:extLst>
                  <a:ext uri="{0D108BD9-81ED-4DB2-BD59-A6C34878D82A}">
                    <a16:rowId xmlns:a16="http://schemas.microsoft.com/office/drawing/2014/main" val="10004"/>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Operations</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Bus operator in corridor</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Trebuchet MS" charset="0"/>
                          <a:ea typeface="Trebuchet MS" charset="0"/>
                          <a:cs typeface="Trebuchet MS" charset="0"/>
                        </a:rPr>
                        <a:t>50</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250</a:t>
                      </a:r>
                    </a:p>
                  </a:txBody>
                  <a:tcPr marL="84406" marR="84406" marT="42201" marB="42201" horzOverflow="overflow"/>
                </a:tc>
                <a:extLst>
                  <a:ext uri="{0D108BD9-81ED-4DB2-BD59-A6C34878D82A}">
                    <a16:rowId xmlns:a16="http://schemas.microsoft.com/office/drawing/2014/main" val="10005"/>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Operations</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International experience</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50</a:t>
                      </a:r>
                    </a:p>
                  </a:txBody>
                  <a:tcPr marL="84406" marR="84406" marT="42201" marB="42201" horzOverflow="overflow"/>
                </a:tc>
                <a:extLst>
                  <a:ext uri="{0D108BD9-81ED-4DB2-BD59-A6C34878D82A}">
                    <a16:rowId xmlns:a16="http://schemas.microsoft.com/office/drawing/2014/main" val="10006"/>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Ownership</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Shares held by small bus owners</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Trebuchet MS" charset="0"/>
                          <a:ea typeface="Trebuchet MS" charset="0"/>
                          <a:cs typeface="Trebuchet MS" charset="0"/>
                        </a:rPr>
                        <a:t>32</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200</a:t>
                      </a:r>
                    </a:p>
                  </a:txBody>
                  <a:tcPr marL="84406" marR="84406" marT="42201" marB="42201" horzOverflow="overflow"/>
                </a:tc>
                <a:extLst>
                  <a:ext uri="{0D108BD9-81ED-4DB2-BD59-A6C34878D82A}">
                    <a16:rowId xmlns:a16="http://schemas.microsoft.com/office/drawing/2014/main" val="10007"/>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Trebuchet MS" charset="0"/>
                          <a:ea typeface="Trebuchet MS" charset="0"/>
                          <a:cs typeface="Trebuchet MS" charset="0"/>
                        </a:rPr>
                        <a:t>Environment</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Trebuchet MS" charset="0"/>
                          <a:ea typeface="Trebuchet MS" charset="0"/>
                          <a:cs typeface="Trebuchet MS" charset="0"/>
                        </a:rPr>
                        <a:t>Emissions, etc</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200</a:t>
                      </a:r>
                    </a:p>
                  </a:txBody>
                  <a:tcPr marL="84406" marR="84406" marT="42201" marB="42201" horzOverflow="overflow"/>
                </a:tc>
                <a:extLst>
                  <a:ext uri="{0D108BD9-81ED-4DB2-BD59-A6C34878D82A}">
                    <a16:rowId xmlns:a16="http://schemas.microsoft.com/office/drawing/2014/main" val="10008"/>
                  </a:ext>
                </a:extLst>
              </a:tr>
              <a:tr h="34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Vehicle source</a:t>
                      </a:r>
                    </a:p>
                  </a:txBody>
                  <a:tcPr marL="84406" marR="84406" marT="42201" marB="4220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Local manufacturer</a:t>
                      </a: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rebuchet MS" charset="0"/>
                        <a:ea typeface="Trebuchet MS" charset="0"/>
                        <a:cs typeface="Trebuchet MS" charset="0"/>
                      </a:endParaRPr>
                    </a:p>
                  </a:txBody>
                  <a:tcPr marL="84406" marR="84406" marT="42201" marB="4220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charset="0"/>
                          <a:ea typeface="Trebuchet MS" charset="0"/>
                          <a:cs typeface="Trebuchet MS" charset="0"/>
                        </a:rPr>
                        <a:t>50</a:t>
                      </a:r>
                    </a:p>
                  </a:txBody>
                  <a:tcPr marL="84406" marR="84406" marT="42201" marB="42201" horzOverflow="overflow"/>
                </a:tc>
                <a:extLst>
                  <a:ext uri="{0D108BD9-81ED-4DB2-BD59-A6C34878D82A}">
                    <a16:rowId xmlns:a16="http://schemas.microsoft.com/office/drawing/2014/main" val="10009"/>
                  </a:ext>
                </a:extLst>
              </a:tr>
            </a:tbl>
          </a:graphicData>
        </a:graphic>
      </p:graphicFrame>
      <p:sp>
        <p:nvSpPr>
          <p:cNvPr id="8" name="TextBox 7"/>
          <p:cNvSpPr txBox="1"/>
          <p:nvPr/>
        </p:nvSpPr>
        <p:spPr bwMode="auto">
          <a:xfrm>
            <a:off x="457199" y="1916832"/>
            <a:ext cx="4447147" cy="28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b">
            <a:spAutoFit/>
          </a:bodyPr>
          <a:lstStyle/>
          <a:p>
            <a:pPr>
              <a:lnSpc>
                <a:spcPct val="85000"/>
              </a:lnSpc>
            </a:pPr>
            <a:r>
              <a:rPr lang="en-US" sz="2215" b="1" dirty="0" err="1">
                <a:latin typeface="Trebuchet MS" charset="0"/>
                <a:ea typeface="Trebuchet MS" charset="0"/>
                <a:cs typeface="Trebuchet MS" charset="0"/>
              </a:rPr>
              <a:t>Transmilenio</a:t>
            </a:r>
            <a:r>
              <a:rPr lang="en-US" sz="2215" b="1" dirty="0">
                <a:latin typeface="Trebuchet MS" charset="0"/>
                <a:ea typeface="Trebuchet MS" charset="0"/>
                <a:cs typeface="Trebuchet MS" charset="0"/>
              </a:rPr>
              <a:t> bidding criteria</a:t>
            </a:r>
          </a:p>
        </p:txBody>
      </p:sp>
    </p:spTree>
    <p:extLst>
      <p:ext uri="{BB962C8B-B14F-4D97-AF65-F5344CB8AC3E}">
        <p14:creationId xmlns:p14="http://schemas.microsoft.com/office/powerpoint/2010/main" val="446006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A2D586-9732-5845-AB8E-84F07001A8BC}"/>
              </a:ext>
            </a:extLst>
          </p:cNvPr>
          <p:cNvSpPr>
            <a:spLocks noGrp="1"/>
          </p:cNvSpPr>
          <p:nvPr>
            <p:ph type="title"/>
          </p:nvPr>
        </p:nvSpPr>
        <p:spPr/>
        <p:txBody>
          <a:bodyPr>
            <a:normAutofit fontScale="90000"/>
          </a:bodyPr>
          <a:lstStyle/>
          <a:p>
            <a:r>
              <a:rPr lang="en-US" dirty="0" err="1"/>
              <a:t>Labour</a:t>
            </a:r>
            <a:r>
              <a:rPr lang="en-US" dirty="0"/>
              <a:t> &amp; gender standards</a:t>
            </a:r>
          </a:p>
        </p:txBody>
      </p:sp>
      <p:sp>
        <p:nvSpPr>
          <p:cNvPr id="7" name="Content Placeholder 6">
            <a:extLst>
              <a:ext uri="{FF2B5EF4-FFF2-40B4-BE49-F238E27FC236}">
                <a16:creationId xmlns:a16="http://schemas.microsoft.com/office/drawing/2014/main" id="{31AC3934-B238-9840-BB3A-5332DC92D489}"/>
              </a:ext>
            </a:extLst>
          </p:cNvPr>
          <p:cNvSpPr>
            <a:spLocks noGrp="1"/>
          </p:cNvSpPr>
          <p:nvPr>
            <p:ph idx="1"/>
          </p:nvPr>
        </p:nvSpPr>
        <p:spPr/>
        <p:txBody>
          <a:bodyPr>
            <a:normAutofit/>
          </a:bodyPr>
          <a:lstStyle/>
          <a:p>
            <a:r>
              <a:rPr lang="en-US" dirty="0"/>
              <a:t>Priority hiring list: </a:t>
            </a:r>
            <a:r>
              <a:rPr lang="en-US" dirty="0" smtClean="0"/>
              <a:t>staff </a:t>
            </a:r>
            <a:r>
              <a:rPr lang="en-US" dirty="0"/>
              <a:t>from affected and partially affected </a:t>
            </a:r>
            <a:r>
              <a:rPr lang="en-US" dirty="0" smtClean="0"/>
              <a:t>routes</a:t>
            </a:r>
          </a:p>
          <a:p>
            <a:r>
              <a:rPr lang="en-US" dirty="0" smtClean="0"/>
              <a:t>Employment </a:t>
            </a:r>
            <a:r>
              <a:rPr lang="en-US" dirty="0" smtClean="0"/>
              <a:t>benefits: </a:t>
            </a:r>
            <a:r>
              <a:rPr lang="en-US" dirty="0"/>
              <a:t>Defined work hours, </a:t>
            </a:r>
            <a:r>
              <a:rPr lang="en-US" dirty="0" smtClean="0"/>
              <a:t>paid annual and </a:t>
            </a:r>
            <a:r>
              <a:rPr lang="en-US" dirty="0"/>
              <a:t>sick leave, and paid </a:t>
            </a:r>
            <a:r>
              <a:rPr lang="en-US" dirty="0" smtClean="0"/>
              <a:t>maternity </a:t>
            </a:r>
            <a:r>
              <a:rPr lang="en-US" dirty="0"/>
              <a:t>leave </a:t>
            </a:r>
          </a:p>
          <a:p>
            <a:r>
              <a:rPr lang="en-US" dirty="0"/>
              <a:t>Gender representation: Contracts can ensure gender </a:t>
            </a:r>
            <a:r>
              <a:rPr lang="en-US" dirty="0" smtClean="0"/>
              <a:t>inclusion- </a:t>
            </a:r>
            <a:r>
              <a:rPr lang="en-US" dirty="0"/>
              <a:t>including drivers, mechanics, and management </a:t>
            </a:r>
          </a:p>
          <a:p>
            <a:endParaRPr lang="en-US" dirty="0"/>
          </a:p>
          <a:p>
            <a:endParaRPr lang="en-US" dirty="0"/>
          </a:p>
        </p:txBody>
      </p:sp>
    </p:spTree>
    <p:extLst>
      <p:ext uri="{BB962C8B-B14F-4D97-AF65-F5344CB8AC3E}">
        <p14:creationId xmlns:p14="http://schemas.microsoft.com/office/powerpoint/2010/main" val="3319756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Inclusion of existing operators in BRT systems</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235448869"/>
              </p:ext>
            </p:extLst>
          </p:nvPr>
        </p:nvGraphicFramePr>
        <p:xfrm>
          <a:off x="457201" y="1554273"/>
          <a:ext cx="8229600" cy="5114776"/>
        </p:xfrm>
        <a:graphic>
          <a:graphicData uri="http://schemas.openxmlformats.org/drawingml/2006/table">
            <a:tbl>
              <a:tblPr firstRow="1" bandRow="1">
                <a:tableStyleId>{5C22544A-7EE6-4342-B048-85BDC9FD1C3A}</a:tableStyleId>
              </a:tblPr>
              <a:tblGrid>
                <a:gridCol w="2324927">
                  <a:extLst>
                    <a:ext uri="{9D8B030D-6E8A-4147-A177-3AD203B41FA5}">
                      <a16:colId xmlns:a16="http://schemas.microsoft.com/office/drawing/2014/main" val="20000"/>
                    </a:ext>
                  </a:extLst>
                </a:gridCol>
                <a:gridCol w="1214787">
                  <a:extLst>
                    <a:ext uri="{9D8B030D-6E8A-4147-A177-3AD203B41FA5}">
                      <a16:colId xmlns:a16="http://schemas.microsoft.com/office/drawing/2014/main" val="20001"/>
                    </a:ext>
                  </a:extLst>
                </a:gridCol>
                <a:gridCol w="1214787">
                  <a:extLst>
                    <a:ext uri="{9D8B030D-6E8A-4147-A177-3AD203B41FA5}">
                      <a16:colId xmlns:a16="http://schemas.microsoft.com/office/drawing/2014/main" val="20002"/>
                    </a:ext>
                  </a:extLst>
                </a:gridCol>
                <a:gridCol w="1376522">
                  <a:extLst>
                    <a:ext uri="{9D8B030D-6E8A-4147-A177-3AD203B41FA5}">
                      <a16:colId xmlns:a16="http://schemas.microsoft.com/office/drawing/2014/main" val="20003"/>
                    </a:ext>
                  </a:extLst>
                </a:gridCol>
                <a:gridCol w="1053052">
                  <a:extLst>
                    <a:ext uri="{9D8B030D-6E8A-4147-A177-3AD203B41FA5}">
                      <a16:colId xmlns:a16="http://schemas.microsoft.com/office/drawing/2014/main" val="20004"/>
                    </a:ext>
                  </a:extLst>
                </a:gridCol>
                <a:gridCol w="1045525">
                  <a:extLst>
                    <a:ext uri="{9D8B030D-6E8A-4147-A177-3AD203B41FA5}">
                      <a16:colId xmlns:a16="http://schemas.microsoft.com/office/drawing/2014/main" val="20005"/>
                    </a:ext>
                  </a:extLst>
                </a:gridCol>
              </a:tblGrid>
              <a:tr h="872197">
                <a:tc>
                  <a:txBody>
                    <a:bodyPr/>
                    <a:lstStyle/>
                    <a:p>
                      <a:pPr algn="l" fontAlgn="b"/>
                      <a:endParaRPr lang="en-US" sz="1300" b="0" i="0" u="none" strike="noStrike" dirty="0">
                        <a:solidFill>
                          <a:schemeClr val="bg1"/>
                        </a:solidFill>
                        <a:effectLst/>
                        <a:latin typeface="Trebuchet MS" charset="0"/>
                        <a:ea typeface="Trebuchet MS" charset="0"/>
                        <a:cs typeface="Trebuchet MS" charset="0"/>
                      </a:endParaRPr>
                    </a:p>
                  </a:txBody>
                  <a:tcPr marL="84406" marR="84406" marT="42203" marB="42203" anchor="b"/>
                </a:tc>
                <a:tc>
                  <a:txBody>
                    <a:bodyPr/>
                    <a:lstStyle/>
                    <a:p>
                      <a:pPr algn="ctr" fontAlgn="b"/>
                      <a:r>
                        <a:rPr lang="en-US" sz="1300" b="1" i="0" u="none" strike="noStrike" dirty="0">
                          <a:solidFill>
                            <a:schemeClr val="bg1"/>
                          </a:solidFill>
                          <a:effectLst/>
                          <a:latin typeface="Trebuchet MS" charset="0"/>
                          <a:ea typeface="Trebuchet MS" charset="0"/>
                          <a:cs typeface="Trebuchet MS" charset="0"/>
                        </a:rPr>
                        <a:t>Former operators form companies</a:t>
                      </a:r>
                    </a:p>
                  </a:txBody>
                  <a:tcPr marL="84406" marR="84406" marT="42203" marB="42203" anchor="b"/>
                </a:tc>
                <a:tc>
                  <a:txBody>
                    <a:bodyPr/>
                    <a:lstStyle/>
                    <a:p>
                      <a:pPr algn="ctr" fontAlgn="b"/>
                      <a:r>
                        <a:rPr lang="en-US" sz="1300" b="1" i="0" u="none" strike="noStrike" dirty="0">
                          <a:solidFill>
                            <a:schemeClr val="bg1"/>
                          </a:solidFill>
                          <a:effectLst/>
                          <a:latin typeface="Trebuchet MS" charset="0"/>
                          <a:ea typeface="Trebuchet MS" charset="0"/>
                          <a:cs typeface="Trebuchet MS" charset="0"/>
                        </a:rPr>
                        <a:t>Former operators plus private investors</a:t>
                      </a:r>
                    </a:p>
                  </a:txBody>
                  <a:tcPr marL="84406" marR="84406" marT="42203" marB="42203" anchor="b"/>
                </a:tc>
                <a:tc>
                  <a:txBody>
                    <a:bodyPr/>
                    <a:lstStyle/>
                    <a:p>
                      <a:pPr algn="ctr" fontAlgn="b"/>
                      <a:r>
                        <a:rPr lang="en-US" sz="1300" b="1" i="0" u="none" strike="noStrike" dirty="0">
                          <a:solidFill>
                            <a:schemeClr val="bg1"/>
                          </a:solidFill>
                          <a:effectLst/>
                          <a:latin typeface="Trebuchet MS" charset="0"/>
                          <a:ea typeface="Trebuchet MS" charset="0"/>
                          <a:cs typeface="Trebuchet MS" charset="0"/>
                        </a:rPr>
                        <a:t>Former private companies under new contract</a:t>
                      </a:r>
                      <a:r>
                        <a:rPr lang="en-US" sz="1300" b="1" i="0" u="none" strike="noStrike" baseline="0" dirty="0">
                          <a:solidFill>
                            <a:schemeClr val="bg1"/>
                          </a:solidFill>
                          <a:effectLst/>
                          <a:latin typeface="Trebuchet MS" charset="0"/>
                          <a:ea typeface="Trebuchet MS" charset="0"/>
                          <a:cs typeface="Trebuchet MS" charset="0"/>
                        </a:rPr>
                        <a:t> form</a:t>
                      </a:r>
                      <a:endParaRPr lang="en-US" sz="1300" b="1" i="0" u="none" strike="noStrike" dirty="0">
                        <a:solidFill>
                          <a:schemeClr val="bg1"/>
                        </a:solidFill>
                        <a:effectLst/>
                        <a:latin typeface="Trebuchet MS" charset="0"/>
                        <a:ea typeface="Trebuchet MS" charset="0"/>
                        <a:cs typeface="Trebuchet MS" charset="0"/>
                      </a:endParaRPr>
                    </a:p>
                  </a:txBody>
                  <a:tcPr marL="84406" marR="84406" marT="42203" marB="42203" anchor="b"/>
                </a:tc>
                <a:tc>
                  <a:txBody>
                    <a:bodyPr/>
                    <a:lstStyle/>
                    <a:p>
                      <a:pPr algn="ctr" fontAlgn="b"/>
                      <a:r>
                        <a:rPr lang="en-US" sz="1300" b="1" i="0" u="none" strike="noStrike" dirty="0">
                          <a:solidFill>
                            <a:schemeClr val="bg1"/>
                          </a:solidFill>
                          <a:effectLst/>
                          <a:latin typeface="Trebuchet MS" charset="0"/>
                          <a:ea typeface="Trebuchet MS" charset="0"/>
                          <a:cs typeface="Trebuchet MS" charset="0"/>
                        </a:rPr>
                        <a:t>Outside private investor</a:t>
                      </a:r>
                    </a:p>
                  </a:txBody>
                  <a:tcPr marL="84406" marR="84406" marT="42203" marB="42203" anchor="b"/>
                </a:tc>
                <a:tc>
                  <a:txBody>
                    <a:bodyPr/>
                    <a:lstStyle/>
                    <a:p>
                      <a:pPr algn="ctr" fontAlgn="b"/>
                      <a:r>
                        <a:rPr lang="en-US" sz="1300" b="1" i="0" u="none" strike="noStrike" dirty="0">
                          <a:solidFill>
                            <a:schemeClr val="bg1"/>
                          </a:solidFill>
                          <a:effectLst/>
                          <a:latin typeface="Trebuchet MS" charset="0"/>
                          <a:ea typeface="Trebuchet MS" charset="0"/>
                          <a:cs typeface="Trebuchet MS" charset="0"/>
                        </a:rPr>
                        <a:t>Public bus operator</a:t>
                      </a:r>
                    </a:p>
                  </a:txBody>
                  <a:tcPr marL="84406" marR="84406" marT="42203" marB="42203" anchor="b"/>
                </a:tc>
                <a:extLst>
                  <a:ext uri="{0D108BD9-81ED-4DB2-BD59-A6C34878D82A}">
                    <a16:rowId xmlns:a16="http://schemas.microsoft.com/office/drawing/2014/main" val="10000"/>
                  </a:ext>
                </a:extLst>
              </a:tr>
              <a:tr h="281354">
                <a:tc>
                  <a:txBody>
                    <a:bodyPr/>
                    <a:lstStyle/>
                    <a:p>
                      <a:pPr algn="l" fontAlgn="b"/>
                      <a:r>
                        <a:rPr lang="en-US" sz="1300" b="0" i="0" u="none" strike="noStrike" dirty="0" err="1">
                          <a:solidFill>
                            <a:srgbClr val="000000"/>
                          </a:solidFill>
                          <a:effectLst/>
                          <a:latin typeface="Trebuchet MS" charset="0"/>
                          <a:ea typeface="Trebuchet MS" charset="0"/>
                          <a:cs typeface="Trebuchet MS" charset="0"/>
                        </a:rPr>
                        <a:t>TransMilenio</a:t>
                      </a:r>
                      <a:r>
                        <a:rPr lang="en-US" sz="1300" b="0" i="0" u="none" strike="noStrike" dirty="0">
                          <a:solidFill>
                            <a:srgbClr val="000000"/>
                          </a:solidFill>
                          <a:effectLst/>
                          <a:latin typeface="Trebuchet MS" charset="0"/>
                          <a:ea typeface="Trebuchet MS" charset="0"/>
                          <a:cs typeface="Trebuchet MS" charset="0"/>
                        </a:rPr>
                        <a:t>, Bogota</a:t>
                      </a:r>
                    </a:p>
                  </a:txBody>
                  <a:tcPr marL="84406" marR="84406" marT="42203" marB="42203" anchor="ctr">
                    <a:solidFill>
                      <a:srgbClr val="E7C60D"/>
                    </a:solidFill>
                  </a:tcP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extLst>
                  <a:ext uri="{0D108BD9-81ED-4DB2-BD59-A6C34878D82A}">
                    <a16:rowId xmlns:a16="http://schemas.microsoft.com/office/drawing/2014/main" val="10001"/>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Guadalajara, Mexico</a:t>
                      </a:r>
                    </a:p>
                  </a:txBody>
                  <a:tcPr marL="84406" marR="84406" marT="42203" marB="42203" anchor="ctr">
                    <a:solidFill>
                      <a:srgbClr val="E7C60D"/>
                    </a:solidFill>
                  </a:tcP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endParaRPr lang="en-US"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extLst>
                  <a:ext uri="{0D108BD9-81ED-4DB2-BD59-A6C34878D82A}">
                    <a16:rowId xmlns:a16="http://schemas.microsoft.com/office/drawing/2014/main" val="10002"/>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Lima BRT </a:t>
                      </a:r>
                    </a:p>
                  </a:txBody>
                  <a:tcPr marL="84406" marR="84406" marT="42203" marB="42203" anchor="ctr">
                    <a:solidFill>
                      <a:srgbClr val="E7C60D"/>
                    </a:solidFill>
                  </a:tcP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endParaRPr lang="en-US"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extLst>
                  <a:ext uri="{0D108BD9-81ED-4DB2-BD59-A6C34878D82A}">
                    <a16:rowId xmlns:a16="http://schemas.microsoft.com/office/drawing/2014/main" val="10003"/>
                  </a:ext>
                </a:extLst>
              </a:tr>
              <a:tr h="281354">
                <a:tc>
                  <a:txBody>
                    <a:bodyPr/>
                    <a:lstStyle/>
                    <a:p>
                      <a:pPr algn="l" fontAlgn="b"/>
                      <a:r>
                        <a:rPr lang="en-US" sz="1300" b="0" i="0" u="none" strike="noStrike" dirty="0" err="1">
                          <a:solidFill>
                            <a:srgbClr val="000000"/>
                          </a:solidFill>
                          <a:effectLst/>
                          <a:latin typeface="Trebuchet MS" charset="0"/>
                          <a:ea typeface="Trebuchet MS" charset="0"/>
                          <a:cs typeface="Trebuchet MS" charset="0"/>
                        </a:rPr>
                        <a:t>Megabús</a:t>
                      </a:r>
                      <a:r>
                        <a:rPr lang="en-US" sz="1300" b="0" i="0" u="none" strike="noStrike" dirty="0">
                          <a:solidFill>
                            <a:srgbClr val="000000"/>
                          </a:solidFill>
                          <a:effectLst/>
                          <a:latin typeface="Trebuchet MS" charset="0"/>
                          <a:ea typeface="Trebuchet MS" charset="0"/>
                          <a:cs typeface="Trebuchet MS" charset="0"/>
                        </a:rPr>
                        <a:t>, Pereira</a:t>
                      </a:r>
                    </a:p>
                  </a:txBody>
                  <a:tcPr marL="84406" marR="84406" marT="42203" marB="42203" anchor="ctr">
                    <a:solidFill>
                      <a:srgbClr val="E7C60D"/>
                    </a:solidFill>
                  </a:tcP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endParaRPr lang="en-US"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extLst>
                  <a:ext uri="{0D108BD9-81ED-4DB2-BD59-A6C34878D82A}">
                    <a16:rowId xmlns:a16="http://schemas.microsoft.com/office/drawing/2014/main" val="10004"/>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GBRT, Guangzhou</a:t>
                      </a:r>
                    </a:p>
                  </a:txBody>
                  <a:tcPr marL="84406" marR="84406" marT="42203" marB="42203" anchor="ctr">
                    <a:solidFill>
                      <a:srgbClr val="E7C60D"/>
                    </a:solidFill>
                  </a:tcP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endParaRPr lang="sk-SK"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extLst>
                  <a:ext uri="{0D108BD9-81ED-4DB2-BD59-A6C34878D82A}">
                    <a16:rowId xmlns:a16="http://schemas.microsoft.com/office/drawing/2014/main" val="10005"/>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BRT, Curitiba</a:t>
                      </a:r>
                    </a:p>
                  </a:txBody>
                  <a:tcPr marL="84406" marR="84406" marT="42203" marB="42203" anchor="ctr">
                    <a:solidFill>
                      <a:srgbClr val="E7C60D"/>
                    </a:solidFill>
                  </a:tcP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extLst>
                  <a:ext uri="{0D108BD9-81ED-4DB2-BD59-A6C34878D82A}">
                    <a16:rowId xmlns:a16="http://schemas.microsoft.com/office/drawing/2014/main" val="10006"/>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Mio, Cali</a:t>
                      </a:r>
                    </a:p>
                  </a:txBody>
                  <a:tcPr marL="84406" marR="84406" marT="42203" marB="42203" anchor="ctr">
                    <a:solidFill>
                      <a:schemeClr val="bg1">
                        <a:lumMod val="75000"/>
                      </a:schemeClr>
                    </a:solidFill>
                  </a:tcP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extLst>
                  <a:ext uri="{0D108BD9-81ED-4DB2-BD59-A6C34878D82A}">
                    <a16:rowId xmlns:a16="http://schemas.microsoft.com/office/drawing/2014/main" val="10007"/>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Rea Vaya, Johannesburg</a:t>
                      </a:r>
                    </a:p>
                  </a:txBody>
                  <a:tcPr marL="84406" marR="84406" marT="42203" marB="42203" anchor="ctr">
                    <a:solidFill>
                      <a:schemeClr val="bg1">
                        <a:lumMod val="75000"/>
                      </a:schemeClr>
                    </a:solidFill>
                  </a:tcP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endParaRPr lang="sk-SK"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en-US"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sk-SK"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extLst>
                  <a:ext uri="{0D108BD9-81ED-4DB2-BD59-A6C34878D82A}">
                    <a16:rowId xmlns:a16="http://schemas.microsoft.com/office/drawing/2014/main" val="10008"/>
                  </a:ext>
                </a:extLst>
              </a:tr>
              <a:tr h="281354">
                <a:tc>
                  <a:txBody>
                    <a:bodyPr/>
                    <a:lstStyle/>
                    <a:p>
                      <a:pPr algn="l" fontAlgn="b"/>
                      <a:r>
                        <a:rPr lang="en-US" sz="1300" b="0" i="0" u="none" strike="noStrike" dirty="0" err="1">
                          <a:solidFill>
                            <a:srgbClr val="000000"/>
                          </a:solidFill>
                          <a:effectLst/>
                          <a:latin typeface="Trebuchet MS" charset="0"/>
                          <a:ea typeface="Trebuchet MS" charset="0"/>
                          <a:cs typeface="Trebuchet MS" charset="0"/>
                        </a:rPr>
                        <a:t>TransJakarta</a:t>
                      </a:r>
                      <a:r>
                        <a:rPr lang="en-US" sz="1300" b="0" i="0" u="none" strike="noStrike" dirty="0">
                          <a:solidFill>
                            <a:srgbClr val="000000"/>
                          </a:solidFill>
                          <a:effectLst/>
                          <a:latin typeface="Trebuchet MS" charset="0"/>
                          <a:ea typeface="Trebuchet MS" charset="0"/>
                          <a:cs typeface="Trebuchet MS" charset="0"/>
                        </a:rPr>
                        <a:t>, Jakarta</a:t>
                      </a:r>
                    </a:p>
                  </a:txBody>
                  <a:tcPr marL="84406" marR="84406" marT="42203" marB="42203" anchor="ctr">
                    <a:solidFill>
                      <a:schemeClr val="bg1">
                        <a:lumMod val="75000"/>
                      </a:schemeClr>
                    </a:solidFill>
                  </a:tcP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endParaRPr lang="en-US"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extLst>
                  <a:ext uri="{0D108BD9-81ED-4DB2-BD59-A6C34878D82A}">
                    <a16:rowId xmlns:a16="http://schemas.microsoft.com/office/drawing/2014/main" val="10009"/>
                  </a:ext>
                </a:extLst>
              </a:tr>
              <a:tr h="281354">
                <a:tc>
                  <a:txBody>
                    <a:bodyPr/>
                    <a:lstStyle/>
                    <a:p>
                      <a:pPr algn="l" fontAlgn="b"/>
                      <a:r>
                        <a:rPr lang="en-US" sz="1300" b="0" i="0" u="none" strike="noStrike" dirty="0" err="1">
                          <a:solidFill>
                            <a:srgbClr val="000000"/>
                          </a:solidFill>
                          <a:effectLst/>
                          <a:latin typeface="Trebuchet MS" charset="0"/>
                          <a:ea typeface="Trebuchet MS" charset="0"/>
                          <a:cs typeface="Trebuchet MS" charset="0"/>
                        </a:rPr>
                        <a:t>Metrobus</a:t>
                      </a:r>
                      <a:r>
                        <a:rPr lang="en-US" sz="1300" b="0" i="0" u="none" strike="noStrike" dirty="0">
                          <a:solidFill>
                            <a:srgbClr val="000000"/>
                          </a:solidFill>
                          <a:effectLst/>
                          <a:latin typeface="Trebuchet MS" charset="0"/>
                          <a:ea typeface="Trebuchet MS" charset="0"/>
                          <a:cs typeface="Trebuchet MS" charset="0"/>
                        </a:rPr>
                        <a:t>, Mexico City</a:t>
                      </a:r>
                    </a:p>
                  </a:txBody>
                  <a:tcPr marL="84406" marR="84406" marT="42203" marB="42203" anchor="ctr">
                    <a:solidFill>
                      <a:schemeClr val="bg1">
                        <a:lumMod val="75000"/>
                      </a:schemeClr>
                    </a:solidFill>
                  </a:tcP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extLst>
                  <a:ext uri="{0D108BD9-81ED-4DB2-BD59-A6C34878D82A}">
                    <a16:rowId xmlns:a16="http://schemas.microsoft.com/office/drawing/2014/main" val="10010"/>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Jan Marg, Ahmedabad</a:t>
                      </a:r>
                    </a:p>
                  </a:txBody>
                  <a:tcPr marL="84406" marR="84406" marT="42203" marB="42203" anchor="ctr">
                    <a:solidFill>
                      <a:schemeClr val="bg1">
                        <a:lumMod val="75000"/>
                      </a:schemeClr>
                    </a:solidFill>
                  </a:tcP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extLst>
                  <a:ext uri="{0D108BD9-81ED-4DB2-BD59-A6C34878D82A}">
                    <a16:rowId xmlns:a16="http://schemas.microsoft.com/office/drawing/2014/main" val="10011"/>
                  </a:ext>
                </a:extLst>
              </a:tr>
              <a:tr h="281354">
                <a:tc>
                  <a:txBody>
                    <a:bodyPr/>
                    <a:lstStyle/>
                    <a:p>
                      <a:pPr algn="l" fontAlgn="b"/>
                      <a:r>
                        <a:rPr lang="en-US" sz="1300" b="0" i="0" u="none" strike="noStrike" dirty="0" err="1">
                          <a:solidFill>
                            <a:srgbClr val="000000"/>
                          </a:solidFill>
                          <a:effectLst/>
                          <a:latin typeface="Trebuchet MS" charset="0"/>
                          <a:ea typeface="Trebuchet MS" charset="0"/>
                          <a:cs typeface="Trebuchet MS" charset="0"/>
                        </a:rPr>
                        <a:t>HealthLine</a:t>
                      </a:r>
                      <a:r>
                        <a:rPr lang="en-US" sz="1300" b="0" i="0" u="none" strike="noStrike" dirty="0">
                          <a:solidFill>
                            <a:srgbClr val="000000"/>
                          </a:solidFill>
                          <a:effectLst/>
                          <a:latin typeface="Trebuchet MS" charset="0"/>
                          <a:ea typeface="Trebuchet MS" charset="0"/>
                          <a:cs typeface="Trebuchet MS" charset="0"/>
                        </a:rPr>
                        <a:t>, Cleveland</a:t>
                      </a:r>
                    </a:p>
                  </a:txBody>
                  <a:tcPr marL="84406" marR="84406" marT="42203" marB="42203" anchor="ctr">
                    <a:solidFill>
                      <a:schemeClr val="bg1">
                        <a:lumMod val="75000"/>
                      </a:schemeClr>
                    </a:solidFill>
                  </a:tcP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extLst>
                  <a:ext uri="{0D108BD9-81ED-4DB2-BD59-A6C34878D82A}">
                    <a16:rowId xmlns:a16="http://schemas.microsoft.com/office/drawing/2014/main" val="10012"/>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Lanzhou, BRT </a:t>
                      </a:r>
                    </a:p>
                  </a:txBody>
                  <a:tcPr marL="84406" marR="84406" marT="42203" marB="42203" anchor="ctr">
                    <a:solidFill>
                      <a:schemeClr val="bg1">
                        <a:lumMod val="75000"/>
                      </a:schemeClr>
                    </a:solidFill>
                  </a:tcP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extLst>
                  <a:ext uri="{0D108BD9-81ED-4DB2-BD59-A6C34878D82A}">
                    <a16:rowId xmlns:a16="http://schemas.microsoft.com/office/drawing/2014/main" val="10013"/>
                  </a:ext>
                </a:extLst>
              </a:tr>
              <a:tr h="281354">
                <a:tc>
                  <a:txBody>
                    <a:bodyPr/>
                    <a:lstStyle/>
                    <a:p>
                      <a:pPr algn="l" fontAlgn="b"/>
                      <a:r>
                        <a:rPr lang="en-US" sz="1300" b="0" i="0" u="none" strike="noStrike" dirty="0" err="1">
                          <a:solidFill>
                            <a:srgbClr val="000000"/>
                          </a:solidFill>
                          <a:effectLst/>
                          <a:latin typeface="Trebuchet MS" charset="0"/>
                          <a:ea typeface="Trebuchet MS" charset="0"/>
                          <a:cs typeface="Trebuchet MS" charset="0"/>
                        </a:rPr>
                        <a:t>MiCity</a:t>
                      </a:r>
                      <a:r>
                        <a:rPr lang="en-US" sz="1300" b="0" i="0" u="none" strike="noStrike" dirty="0">
                          <a:solidFill>
                            <a:srgbClr val="000000"/>
                          </a:solidFill>
                          <a:effectLst/>
                          <a:latin typeface="Trebuchet MS" charset="0"/>
                          <a:ea typeface="Trebuchet MS" charset="0"/>
                          <a:cs typeface="Trebuchet MS" charset="0"/>
                        </a:rPr>
                        <a:t>, Cape Town</a:t>
                      </a:r>
                    </a:p>
                  </a:txBody>
                  <a:tcPr marL="84406" marR="84406" marT="42203" marB="42203" anchor="ctr">
                    <a:solidFill>
                      <a:srgbClr val="CAA343"/>
                    </a:solidFill>
                  </a:tcPr>
                </a:tc>
                <a:tc>
                  <a:txBody>
                    <a:bodyPr/>
                    <a:lstStyle/>
                    <a:p>
                      <a:pPr algn="ctr" fontAlgn="b"/>
                      <a:r>
                        <a:rPr lang="en-US" sz="1300" b="0" i="0" u="none" strike="noStrike">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tc>
                  <a:txBody>
                    <a:bodyPr/>
                    <a:lstStyle/>
                    <a:p>
                      <a:pPr algn="ctr" fontAlgn="b"/>
                      <a:endParaRPr lang="sk-SK" sz="1300" b="0" i="0" u="none" strike="noStrike">
                        <a:solidFill>
                          <a:srgbClr val="000000"/>
                        </a:solidFill>
                        <a:effectLst/>
                        <a:latin typeface="Trebuchet MS" charset="0"/>
                        <a:ea typeface="Trebuchet MS" charset="0"/>
                        <a:cs typeface="Trebuchet MS" charset="0"/>
                      </a:endParaRPr>
                    </a:p>
                  </a:txBody>
                  <a:tcPr marL="84406" marR="84406" marT="42203" marB="42203" anchor="ctr"/>
                </a:tc>
                <a:tc>
                  <a:txBody>
                    <a:bodyPr/>
                    <a:lstStyle/>
                    <a:p>
                      <a:pPr algn="ctr" fontAlgn="b"/>
                      <a:endParaRPr lang="en-US" sz="1300" b="0" i="0" u="none" strike="noStrike" dirty="0">
                        <a:solidFill>
                          <a:srgbClr val="000000"/>
                        </a:solidFill>
                        <a:effectLst/>
                        <a:latin typeface="Trebuchet MS" charset="0"/>
                        <a:ea typeface="Trebuchet MS" charset="0"/>
                        <a:cs typeface="Trebuchet MS" charset="0"/>
                      </a:endParaRPr>
                    </a:p>
                  </a:txBody>
                  <a:tcPr marL="84406" marR="84406" marT="42203" marB="42203" anchor="ctr"/>
                </a:tc>
                <a:extLst>
                  <a:ext uri="{0D108BD9-81ED-4DB2-BD59-A6C34878D82A}">
                    <a16:rowId xmlns:a16="http://schemas.microsoft.com/office/drawing/2014/main" val="10014"/>
                  </a:ext>
                </a:extLst>
              </a:tr>
              <a:tr h="281354">
                <a:tc>
                  <a:txBody>
                    <a:bodyPr/>
                    <a:lstStyle/>
                    <a:p>
                      <a:pPr algn="l" fontAlgn="b"/>
                      <a:r>
                        <a:rPr lang="en-US" sz="1300" b="0" i="0" u="none" strike="noStrike" dirty="0">
                          <a:solidFill>
                            <a:srgbClr val="000000"/>
                          </a:solidFill>
                          <a:effectLst/>
                          <a:latin typeface="Trebuchet MS" charset="0"/>
                          <a:ea typeface="Trebuchet MS" charset="0"/>
                          <a:cs typeface="Trebuchet MS" charset="0"/>
                        </a:rPr>
                        <a:t>LAMTA (Orange Line)</a:t>
                      </a:r>
                    </a:p>
                  </a:txBody>
                  <a:tcPr marL="84406" marR="84406" marT="42203" marB="42203" anchor="ctr">
                    <a:solidFill>
                      <a:srgbClr val="CAA343"/>
                    </a:solidFill>
                  </a:tcP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dirty="0">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sk-SK" sz="1300" b="0" i="0" u="none" strike="noStrike">
                          <a:solidFill>
                            <a:srgbClr val="000000"/>
                          </a:solidFill>
                          <a:effectLst/>
                          <a:latin typeface="Trebuchet MS" charset="0"/>
                          <a:ea typeface="Trebuchet MS" charset="0"/>
                          <a:cs typeface="Trebuchet MS" charset="0"/>
                        </a:rPr>
                        <a:t> </a:t>
                      </a:r>
                    </a:p>
                  </a:txBody>
                  <a:tcPr marL="84406" marR="84406" marT="42203" marB="42203" anchor="ctr"/>
                </a:tc>
                <a:tc>
                  <a:txBody>
                    <a:bodyPr/>
                    <a:lstStyle/>
                    <a:p>
                      <a:pPr algn="ctr" fontAlgn="b"/>
                      <a:r>
                        <a:rPr lang="en-US" sz="1300" b="0" i="0" u="none" strike="noStrike" dirty="0">
                          <a:solidFill>
                            <a:srgbClr val="000000"/>
                          </a:solidFill>
                          <a:effectLst/>
                          <a:latin typeface="Trebuchet MS" charset="0"/>
                          <a:ea typeface="Trebuchet MS" charset="0"/>
                          <a:cs typeface="Trebuchet MS" charset="0"/>
                        </a:rPr>
                        <a:t>X</a:t>
                      </a:r>
                    </a:p>
                  </a:txBody>
                  <a:tcPr marL="84406" marR="84406" marT="42203" marB="42203"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406509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body"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dirty="0">
                <a:solidFill>
                  <a:schemeClr val="tx1"/>
                </a:solidFill>
                <a:ea typeface="ＭＳ Ｐゴシック" panose="020B0600070205080204" pitchFamily="34" charset="-128"/>
              </a:rPr>
              <a:t>Compensation:</a:t>
            </a:r>
          </a:p>
          <a:p>
            <a:pPr eaLnBrk="1" hangingPunct="1">
              <a:lnSpc>
                <a:spcPct val="90000"/>
              </a:lnSpc>
            </a:pPr>
            <a:endParaRPr lang="en-US" altLang="en-US" dirty="0">
              <a:solidFill>
                <a:schemeClr val="tx1"/>
              </a:solidFill>
              <a:ea typeface="ＭＳ Ｐゴシック" panose="020B0600070205080204" pitchFamily="34" charset="-128"/>
            </a:endParaRPr>
          </a:p>
          <a:p>
            <a:pPr marL="342900" indent="-342900" eaLnBrk="1" hangingPunct="1">
              <a:lnSpc>
                <a:spcPct val="90000"/>
              </a:lnSpc>
              <a:buFont typeface="Arial" panose="020B0604020202020204" pitchFamily="34" charset="0"/>
              <a:buChar char="•"/>
            </a:pPr>
            <a:r>
              <a:rPr lang="en-US" altLang="en-US" sz="2000" b="0" dirty="0" smtClean="0">
                <a:solidFill>
                  <a:schemeClr val="tx1"/>
                </a:solidFill>
                <a:ea typeface="ＭＳ Ｐゴシック" panose="020B0600070205080204" pitchFamily="34" charset="-128"/>
              </a:rPr>
              <a:t>Who </a:t>
            </a:r>
            <a:r>
              <a:rPr lang="en-US" altLang="en-US" sz="2000" b="0" dirty="0">
                <a:solidFill>
                  <a:schemeClr val="tx1"/>
                </a:solidFill>
                <a:ea typeface="ＭＳ Ｐゴシック" panose="020B0600070205080204" pitchFamily="34" charset="-128"/>
              </a:rPr>
              <a:t>do you bring in and how?</a:t>
            </a:r>
          </a:p>
          <a:p>
            <a:pPr marL="342900" indent="-342900" eaLnBrk="1" hangingPunct="1">
              <a:lnSpc>
                <a:spcPct val="90000"/>
              </a:lnSpc>
              <a:buFont typeface="Arial" panose="020B0604020202020204" pitchFamily="34" charset="0"/>
              <a:buChar char="•"/>
            </a:pPr>
            <a:r>
              <a:rPr lang="en-US" altLang="en-US" sz="2000" b="0" dirty="0">
                <a:solidFill>
                  <a:schemeClr val="tx1"/>
                </a:solidFill>
                <a:ea typeface="ＭＳ Ｐゴシック" panose="020B0600070205080204" pitchFamily="34" charset="-128"/>
              </a:rPr>
              <a:t>Who do you buy out?</a:t>
            </a:r>
          </a:p>
        </p:txBody>
      </p:sp>
      <p:sp>
        <p:nvSpPr>
          <p:cNvPr id="3" name="Text Placeholder 2"/>
          <p:cNvSpPr>
            <a:spLocks noGrp="1"/>
          </p:cNvSpPr>
          <p:nvPr>
            <p:ph type="body" sz="quarter" idx="19"/>
          </p:nvPr>
        </p:nvSpPr>
        <p:spPr>
          <a:xfrm>
            <a:off x="3525624" y="1545997"/>
            <a:ext cx="5260157" cy="601980"/>
          </a:xfrm>
        </p:spPr>
        <p:txBody>
          <a:bodyPr>
            <a:normAutofit/>
          </a:bodyPr>
          <a:lstStyle/>
          <a:p>
            <a:r>
              <a:rPr lang="en-US" sz="2400" b="1" dirty="0" smtClean="0">
                <a:solidFill>
                  <a:schemeClr val="tx1"/>
                </a:solidFill>
              </a:rPr>
              <a:t>Key  industry concerns</a:t>
            </a:r>
            <a:endParaRPr lang="en-US" sz="2400" b="1" dirty="0">
              <a:solidFill>
                <a:schemeClr val="tx1"/>
              </a:solidFill>
            </a:endParaRPr>
          </a:p>
        </p:txBody>
      </p:sp>
      <p:sp>
        <p:nvSpPr>
          <p:cNvPr id="4" name="Text Placeholder 3"/>
          <p:cNvSpPr>
            <a:spLocks noGrp="1"/>
          </p:cNvSpPr>
          <p:nvPr>
            <p:ph type="body" sz="quarter" idx="20"/>
          </p:nvPr>
        </p:nvSpPr>
        <p:spPr>
          <a:xfrm>
            <a:off x="3525624" y="2225616"/>
            <a:ext cx="5260157" cy="4087260"/>
          </a:xfrm>
        </p:spPr>
        <p:txBody>
          <a:bodyPr>
            <a:normAutofit lnSpcReduction="10000"/>
          </a:bodyPr>
          <a:lstStyle/>
          <a:p>
            <a:pPr>
              <a:lnSpc>
                <a:spcPct val="150000"/>
              </a:lnSpc>
            </a:pPr>
            <a:r>
              <a:rPr lang="en-GB" altLang="en-US" dirty="0">
                <a:solidFill>
                  <a:schemeClr val="tx1"/>
                </a:solidFill>
                <a:ea typeface="ＭＳ Ｐゴシック" panose="020B0600070205080204" pitchFamily="34" charset="-128"/>
              </a:rPr>
              <a:t>What will happen to our vehicles? </a:t>
            </a:r>
          </a:p>
          <a:p>
            <a:pPr>
              <a:lnSpc>
                <a:spcPct val="150000"/>
              </a:lnSpc>
            </a:pPr>
            <a:r>
              <a:rPr lang="en-GB" altLang="en-US" dirty="0">
                <a:solidFill>
                  <a:schemeClr val="tx1"/>
                </a:solidFill>
                <a:ea typeface="ＭＳ Ｐゴシック" panose="020B0600070205080204" pitchFamily="34" charset="-128"/>
              </a:rPr>
              <a:t>Will the government honour their word? </a:t>
            </a:r>
          </a:p>
          <a:p>
            <a:pPr>
              <a:lnSpc>
                <a:spcPct val="150000"/>
              </a:lnSpc>
            </a:pPr>
            <a:r>
              <a:rPr lang="en-GB" altLang="en-US" dirty="0">
                <a:solidFill>
                  <a:schemeClr val="tx1"/>
                </a:solidFill>
                <a:ea typeface="ＭＳ Ｐゴシック" panose="020B0600070205080204" pitchFamily="34" charset="-128"/>
              </a:rPr>
              <a:t>Won’t we lose our jobs? </a:t>
            </a:r>
          </a:p>
          <a:p>
            <a:pPr>
              <a:lnSpc>
                <a:spcPct val="150000"/>
              </a:lnSpc>
            </a:pPr>
            <a:r>
              <a:rPr lang="en-GB" altLang="en-US" dirty="0">
                <a:solidFill>
                  <a:schemeClr val="tx1"/>
                </a:solidFill>
                <a:ea typeface="ＭＳ Ｐゴシック" panose="020B0600070205080204" pitchFamily="34" charset="-128"/>
              </a:rPr>
              <a:t>What about vehicles without permits but are operating?</a:t>
            </a:r>
          </a:p>
          <a:p>
            <a:pPr>
              <a:lnSpc>
                <a:spcPct val="150000"/>
              </a:lnSpc>
            </a:pPr>
            <a:r>
              <a:rPr lang="en-GB" altLang="en-US" dirty="0">
                <a:solidFill>
                  <a:schemeClr val="tx1"/>
                </a:solidFill>
                <a:ea typeface="ＭＳ Ｐゴシック" panose="020B0600070205080204" pitchFamily="34" charset="-128"/>
              </a:rPr>
              <a:t>This project sounds too good to be true.  Will we really be better off?</a:t>
            </a:r>
          </a:p>
          <a:p>
            <a:pPr>
              <a:lnSpc>
                <a:spcPct val="150000"/>
              </a:lnSpc>
            </a:pPr>
            <a:r>
              <a:rPr lang="en-GB" altLang="en-US" dirty="0">
                <a:solidFill>
                  <a:schemeClr val="tx1"/>
                </a:solidFill>
                <a:ea typeface="ＭＳ Ｐゴシック" panose="020B0600070205080204" pitchFamily="34" charset="-128"/>
              </a:rPr>
              <a:t>The most important questions are not being answered. How much will I make</a:t>
            </a:r>
            <a:r>
              <a:rPr lang="en-GB" altLang="en-US" dirty="0" smtClean="0">
                <a:solidFill>
                  <a:schemeClr val="tx1"/>
                </a:solidFill>
                <a:ea typeface="ＭＳ Ｐゴシック" panose="020B0600070205080204" pitchFamily="34" charset="-128"/>
              </a:rPr>
              <a:t>? And when?</a:t>
            </a:r>
            <a:endParaRPr lang="en-US" altLang="en-US" dirty="0">
              <a:solidFill>
                <a:schemeClr val="tx1"/>
              </a:solidFill>
              <a:ea typeface="ＭＳ Ｐゴシック" panose="020B0600070205080204" pitchFamily="34" charset="-128"/>
            </a:endParaRPr>
          </a:p>
          <a:p>
            <a:pPr>
              <a:lnSpc>
                <a:spcPct val="150000"/>
              </a:lnSpc>
            </a:pPr>
            <a:endParaRPr lang="en-US" dirty="0"/>
          </a:p>
        </p:txBody>
      </p:sp>
      <p:sp>
        <p:nvSpPr>
          <p:cNvPr id="2" name="Subtitle 1"/>
          <p:cNvSpPr>
            <a:spLocks noGrp="1"/>
          </p:cNvSpPr>
          <p:nvPr>
            <p:ph type="subTitle" idx="1"/>
          </p:nvPr>
        </p:nvSpPr>
        <p:spPr/>
        <p:txBody>
          <a:bodyPr/>
          <a:lstStyle/>
          <a:p>
            <a:r>
              <a:rPr lang="en-US" dirty="0">
                <a:ea typeface="ＭＳ Ｐゴシック" panose="020B0600070205080204" pitchFamily="34" charset="-128"/>
              </a:rPr>
              <a:t>Industry Transition</a:t>
            </a:r>
            <a:endParaRPr lang="en-US" dirty="0"/>
          </a:p>
        </p:txBody>
      </p:sp>
    </p:spTree>
    <p:extLst>
      <p:ext uri="{BB962C8B-B14F-4D97-AF65-F5344CB8AC3E}">
        <p14:creationId xmlns:p14="http://schemas.microsoft.com/office/powerpoint/2010/main" val="304284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5EAA99-45D3-1A44-882F-F1F4F5A00AEC}"/>
              </a:ext>
            </a:extLst>
          </p:cNvPr>
          <p:cNvSpPr>
            <a:spLocks noGrp="1"/>
          </p:cNvSpPr>
          <p:nvPr>
            <p:ph type="title"/>
          </p:nvPr>
        </p:nvSpPr>
        <p:spPr/>
        <p:txBody>
          <a:bodyPr>
            <a:normAutofit/>
          </a:bodyPr>
          <a:lstStyle/>
          <a:p>
            <a:r>
              <a:rPr lang="en-US" dirty="0" smtClean="0"/>
              <a:t>Modern bus company</a:t>
            </a:r>
            <a:endParaRPr lang="en-US" dirty="0"/>
          </a:p>
        </p:txBody>
      </p:sp>
      <p:sp>
        <p:nvSpPr>
          <p:cNvPr id="4" name="Content Placeholder 3">
            <a:extLst>
              <a:ext uri="{FF2B5EF4-FFF2-40B4-BE49-F238E27FC236}">
                <a16:creationId xmlns:a16="http://schemas.microsoft.com/office/drawing/2014/main" id="{CBF92D0D-FCFC-0443-8544-2EB144ECF88E}"/>
              </a:ext>
            </a:extLst>
          </p:cNvPr>
          <p:cNvSpPr>
            <a:spLocks noGrp="1"/>
          </p:cNvSpPr>
          <p:nvPr>
            <p:ph idx="1"/>
          </p:nvPr>
        </p:nvSpPr>
        <p:spPr>
          <a:xfrm>
            <a:off x="358775" y="1736725"/>
            <a:ext cx="5615305" cy="5121275"/>
          </a:xfrm>
        </p:spPr>
        <p:txBody>
          <a:bodyPr>
            <a:normAutofit fontScale="70000" lnSpcReduction="20000"/>
          </a:bodyPr>
          <a:lstStyle/>
          <a:p>
            <a:r>
              <a:rPr lang="en-US" dirty="0"/>
              <a:t>Fleet owned by the company</a:t>
            </a:r>
          </a:p>
          <a:p>
            <a:r>
              <a:rPr lang="en-US" dirty="0"/>
              <a:t>Fleet secured in a depot</a:t>
            </a:r>
          </a:p>
          <a:p>
            <a:r>
              <a:rPr lang="en-US" dirty="0"/>
              <a:t>Services regulated by operational control system</a:t>
            </a:r>
          </a:p>
          <a:p>
            <a:r>
              <a:rPr lang="en-US" dirty="0"/>
              <a:t>Drivers are salaried employees</a:t>
            </a:r>
          </a:p>
          <a:p>
            <a:r>
              <a:rPr lang="en-US" dirty="0" smtClean="0"/>
              <a:t>Modern </a:t>
            </a:r>
            <a:r>
              <a:rPr lang="en-US" dirty="0"/>
              <a:t>fleet</a:t>
            </a:r>
          </a:p>
          <a:p>
            <a:r>
              <a:rPr lang="en-US" dirty="0"/>
              <a:t>Modern fully equipped depot</a:t>
            </a:r>
          </a:p>
          <a:p>
            <a:r>
              <a:rPr lang="en-US" dirty="0" err="1"/>
              <a:t>Optimised</a:t>
            </a:r>
            <a:r>
              <a:rPr lang="en-US" dirty="0"/>
              <a:t> operations</a:t>
            </a:r>
          </a:p>
          <a:p>
            <a:r>
              <a:rPr lang="en-US" dirty="0"/>
              <a:t>Good corporate governance</a:t>
            </a:r>
          </a:p>
          <a:p>
            <a:r>
              <a:rPr lang="en-US" dirty="0" err="1"/>
              <a:t>Optimised</a:t>
            </a:r>
            <a:r>
              <a:rPr lang="en-US" dirty="0"/>
              <a:t> maintenance protocols</a:t>
            </a:r>
          </a:p>
          <a:p>
            <a:r>
              <a:rPr lang="en-US" dirty="0"/>
              <a:t>Sufficient reserve fleet (i.e., at least 6 percent)</a:t>
            </a:r>
          </a:p>
        </p:txBody>
      </p:sp>
      <p:pic>
        <p:nvPicPr>
          <p:cNvPr id="8" name="Picture 7">
            <a:extLst>
              <a:ext uri="{FF2B5EF4-FFF2-40B4-BE49-F238E27FC236}">
                <a16:creationId xmlns:a16="http://schemas.microsoft.com/office/drawing/2014/main" id="{3F89CE39-B9A2-3247-AA47-9A186A86A6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0337" y="1736724"/>
            <a:ext cx="2923663" cy="3460115"/>
          </a:xfrm>
          <a:prstGeom prst="rect">
            <a:avLst/>
          </a:prstGeom>
        </p:spPr>
      </p:pic>
    </p:spTree>
    <p:extLst>
      <p:ext uri="{BB962C8B-B14F-4D97-AF65-F5344CB8AC3E}">
        <p14:creationId xmlns:p14="http://schemas.microsoft.com/office/powerpoint/2010/main" val="1994626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D074C7-8CCD-9A4C-AA3B-7235E3058865}"/>
              </a:ext>
            </a:extLst>
          </p:cNvPr>
          <p:cNvSpPr>
            <a:spLocks noGrp="1"/>
          </p:cNvSpPr>
          <p:nvPr>
            <p:ph type="title"/>
          </p:nvPr>
        </p:nvSpPr>
        <p:spPr/>
        <p:txBody>
          <a:bodyPr>
            <a:normAutofit/>
          </a:bodyPr>
          <a:lstStyle/>
          <a:p>
            <a:r>
              <a:rPr lang="en-US" dirty="0" smtClean="0"/>
              <a:t>Low service levels</a:t>
            </a:r>
            <a:endParaRPr lang="en-US" dirty="0"/>
          </a:p>
        </p:txBody>
      </p:sp>
      <p:sp>
        <p:nvSpPr>
          <p:cNvPr id="6" name="Content Placeholder 5">
            <a:extLst>
              <a:ext uri="{FF2B5EF4-FFF2-40B4-BE49-F238E27FC236}">
                <a16:creationId xmlns:a16="http://schemas.microsoft.com/office/drawing/2014/main" id="{EB3A2CE4-D4AD-9E4E-9A38-E119D8408F32}"/>
              </a:ext>
            </a:extLst>
          </p:cNvPr>
          <p:cNvSpPr>
            <a:spLocks noGrp="1"/>
          </p:cNvSpPr>
          <p:nvPr>
            <p:ph type="body" sz="half" idx="2"/>
          </p:nvPr>
        </p:nvSpPr>
        <p:spPr>
          <a:xfrm>
            <a:off x="358776" y="1578635"/>
            <a:ext cx="2592387" cy="4911068"/>
          </a:xfrm>
        </p:spPr>
        <p:txBody>
          <a:bodyPr>
            <a:normAutofit/>
          </a:bodyPr>
          <a:lstStyle/>
          <a:p>
            <a:pPr marL="285750" indent="-285750">
              <a:buFont typeface="Arial" panose="020B0604020202020204" pitchFamily="34" charset="0"/>
              <a:buChar char="•"/>
            </a:pPr>
            <a:r>
              <a:rPr lang="en-US" sz="2400" dirty="0" smtClean="0"/>
              <a:t>Routes </a:t>
            </a:r>
            <a:r>
              <a:rPr lang="en-US" sz="2400" dirty="0"/>
              <a:t>&amp; schedules </a:t>
            </a:r>
            <a:r>
              <a:rPr lang="en-US" sz="2400" dirty="0" smtClean="0"/>
              <a:t>based on </a:t>
            </a:r>
            <a:r>
              <a:rPr lang="en-US" sz="2400" dirty="0"/>
              <a:t>profits not passenger convenience  </a:t>
            </a:r>
            <a:endParaRPr lang="en-US" sz="2400" dirty="0"/>
          </a:p>
          <a:p>
            <a:pPr marL="285750" indent="-285750">
              <a:buFont typeface="Arial" panose="020B0604020202020204" pitchFamily="34" charset="0"/>
              <a:buChar char="•"/>
            </a:pPr>
            <a:r>
              <a:rPr lang="en-US" sz="2400" dirty="0" smtClean="0"/>
              <a:t>Low </a:t>
            </a:r>
            <a:r>
              <a:rPr lang="en-US" sz="2400" dirty="0"/>
              <a:t>system </a:t>
            </a:r>
            <a:r>
              <a:rPr lang="en-US" sz="2400" dirty="0" smtClean="0"/>
              <a:t>efficiency</a:t>
            </a:r>
          </a:p>
          <a:p>
            <a:pPr marL="285750" indent="-285750">
              <a:buFont typeface="Arial" panose="020B0604020202020204" pitchFamily="34" charset="0"/>
              <a:buChar char="•"/>
            </a:pPr>
            <a:r>
              <a:rPr lang="en-US" sz="2400" dirty="0" smtClean="0"/>
              <a:t>Poor customer service</a:t>
            </a:r>
            <a:endParaRPr lang="en-US" sz="2400" dirty="0" smtClean="0"/>
          </a:p>
        </p:txBody>
      </p:sp>
      <p:pic>
        <p:nvPicPr>
          <p:cNvPr id="7" name="Picture Placeholder 6" descr="A picture containing text, sky, outdoor, road&#10;&#10;Description automatically generated">
            <a:extLst>
              <a:ext uri="{FF2B5EF4-FFF2-40B4-BE49-F238E27FC236}">
                <a16:creationId xmlns:a16="http://schemas.microsoft.com/office/drawing/2014/main" id="{AD44E8FC-D71A-E94E-8B93-6724F61DB7B8}"/>
              </a:ext>
            </a:extLst>
          </p:cNvPr>
          <p:cNvPicPr>
            <a:picLocks noGrp="1" noChangeAspect="1"/>
          </p:cNvPicPr>
          <p:nvPr>
            <p:ph type="pic" idx="1"/>
          </p:nvPr>
        </p:nvPicPr>
        <p:blipFill>
          <a:blip r:embed="rId3"/>
          <a:srcRect l="5180" r="5180"/>
          <a:stretch>
            <a:fillRect/>
          </a:stretch>
        </p:blipFill>
        <p:spPr>
          <a:xfrm>
            <a:off x="3464953" y="1768415"/>
            <a:ext cx="5351009" cy="4477109"/>
          </a:xfrm>
        </p:spPr>
      </p:pic>
    </p:spTree>
    <p:extLst>
      <p:ext uri="{BB962C8B-B14F-4D97-AF65-F5344CB8AC3E}">
        <p14:creationId xmlns:p14="http://schemas.microsoft.com/office/powerpoint/2010/main" val="2185392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6440-95B7-FA4D-AF39-09F5B1798B6E}"/>
              </a:ext>
            </a:extLst>
          </p:cNvPr>
          <p:cNvSpPr>
            <a:spLocks noGrp="1"/>
          </p:cNvSpPr>
          <p:nvPr>
            <p:ph type="title"/>
          </p:nvPr>
        </p:nvSpPr>
        <p:spPr/>
        <p:txBody>
          <a:bodyPr/>
          <a:lstStyle/>
          <a:p>
            <a:r>
              <a:rPr lang="en-IN" dirty="0"/>
              <a:t>For more information</a:t>
            </a:r>
            <a:endParaRPr lang="en-US" dirty="0"/>
          </a:p>
        </p:txBody>
      </p:sp>
      <p:sp>
        <p:nvSpPr>
          <p:cNvPr id="5" name="Content Placeholder 4">
            <a:extLst>
              <a:ext uri="{FF2B5EF4-FFF2-40B4-BE49-F238E27FC236}">
                <a16:creationId xmlns:a16="http://schemas.microsoft.com/office/drawing/2014/main" id="{6D8AB85D-99A4-2142-BD72-6C7DCD988A8F}"/>
              </a:ext>
            </a:extLst>
          </p:cNvPr>
          <p:cNvSpPr>
            <a:spLocks noGrp="1"/>
          </p:cNvSpPr>
          <p:nvPr>
            <p:ph sz="quarter" idx="10"/>
          </p:nvPr>
        </p:nvSpPr>
        <p:spPr>
          <a:xfrm>
            <a:off x="4571999" y="3429000"/>
            <a:ext cx="4213225" cy="3060702"/>
          </a:xfrm>
        </p:spPr>
        <p:txBody>
          <a:bodyPr/>
          <a:lstStyle/>
          <a:p>
            <a:pPr marL="0" indent="0">
              <a:buNone/>
            </a:pPr>
            <a:r>
              <a:rPr lang="en-US" dirty="0"/>
              <a:t>Quick Guide to Bus Sector Modernization</a:t>
            </a:r>
          </a:p>
          <a:p>
            <a:pPr marL="0" indent="0">
              <a:buNone/>
            </a:pPr>
            <a:r>
              <a:rPr lang="en-US" dirty="0"/>
              <a:t>africa.itdp.org</a:t>
            </a:r>
          </a:p>
        </p:txBody>
      </p:sp>
      <p:pic>
        <p:nvPicPr>
          <p:cNvPr id="8" name="Picture 7">
            <a:extLst>
              <a:ext uri="{FF2B5EF4-FFF2-40B4-BE49-F238E27FC236}">
                <a16:creationId xmlns:a16="http://schemas.microsoft.com/office/drawing/2014/main" id="{FCE9CD77-1686-2D43-B4D1-4E17C061EA2C}"/>
              </a:ext>
            </a:extLst>
          </p:cNvPr>
          <p:cNvPicPr>
            <a:picLocks noChangeAspect="1"/>
          </p:cNvPicPr>
          <p:nvPr/>
        </p:nvPicPr>
        <p:blipFill>
          <a:blip r:embed="rId2"/>
          <a:stretch>
            <a:fillRect/>
          </a:stretch>
        </p:blipFill>
        <p:spPr>
          <a:xfrm>
            <a:off x="1103292" y="1789272"/>
            <a:ext cx="3318323" cy="4700427"/>
          </a:xfrm>
          <a:prstGeom prst="rect">
            <a:avLst/>
          </a:prstGeom>
          <a:effectLst>
            <a:outerShdw blurRad="215900" dist="215900" dir="2700000" algn="tl" rotWithShape="0">
              <a:prstClr val="black">
                <a:alpha val="10000"/>
              </a:prstClr>
            </a:outerShdw>
          </a:effectLst>
        </p:spPr>
      </p:pic>
    </p:spTree>
    <p:extLst>
      <p:ext uri="{BB962C8B-B14F-4D97-AF65-F5344CB8AC3E}">
        <p14:creationId xmlns:p14="http://schemas.microsoft.com/office/powerpoint/2010/main" val="4061516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E91F15-68A3-2C4B-8720-36DD4871B51C}"/>
              </a:ext>
            </a:extLst>
          </p:cNvPr>
          <p:cNvSpPr>
            <a:spLocks noGrp="1"/>
          </p:cNvSpPr>
          <p:nvPr>
            <p:ph type="body" sz="quarter" idx="11"/>
          </p:nvPr>
        </p:nvSpPr>
        <p:spPr/>
        <p:txBody>
          <a:bodyPr/>
          <a:lstStyle/>
          <a:p>
            <a:r>
              <a:rPr lang="en-US" dirty="0"/>
              <a:t>Thank you</a:t>
            </a:r>
          </a:p>
        </p:txBody>
      </p:sp>
      <p:sp>
        <p:nvSpPr>
          <p:cNvPr id="2" name="Text Placeholder 1">
            <a:extLst>
              <a:ext uri="{FF2B5EF4-FFF2-40B4-BE49-F238E27FC236}">
                <a16:creationId xmlns:a16="http://schemas.microsoft.com/office/drawing/2014/main" id="{5B632EE0-3ABE-5E46-B205-6E46B998E834}"/>
              </a:ext>
            </a:extLst>
          </p:cNvPr>
          <p:cNvSpPr>
            <a:spLocks noGrp="1"/>
          </p:cNvSpPr>
          <p:nvPr>
            <p:ph type="body" sz="quarter" idx="10"/>
          </p:nvPr>
        </p:nvSpPr>
        <p:spPr/>
        <p:txBody>
          <a:bodyPr/>
          <a:lstStyle/>
          <a:p>
            <a:r>
              <a:rPr lang="en-US" dirty="0" err="1"/>
              <a:t>africa@itdp.org</a:t>
            </a:r>
            <a:endParaRPr lang="en-US" dirty="0"/>
          </a:p>
        </p:txBody>
      </p:sp>
      <p:pic>
        <p:nvPicPr>
          <p:cNvPr id="8" name="Picture 7">
            <a:extLst>
              <a:ext uri="{FF2B5EF4-FFF2-40B4-BE49-F238E27FC236}">
                <a16:creationId xmlns:a16="http://schemas.microsoft.com/office/drawing/2014/main" id="{1E9185C8-A1D8-2A44-9661-7E8E366D31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1619" y="5991732"/>
            <a:ext cx="2503606" cy="440449"/>
          </a:xfrm>
          <a:prstGeom prst="rect">
            <a:avLst/>
          </a:prstGeom>
        </p:spPr>
      </p:pic>
      <p:pic>
        <p:nvPicPr>
          <p:cNvPr id="7" name="Picture 6">
            <a:extLst>
              <a:ext uri="{FF2B5EF4-FFF2-40B4-BE49-F238E27FC236}">
                <a16:creationId xmlns:a16="http://schemas.microsoft.com/office/drawing/2014/main" id="{A89A09B5-AF91-A446-99B5-811F274511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2691" y="5619630"/>
            <a:ext cx="1031202" cy="992435"/>
          </a:xfrm>
          <a:prstGeom prst="rect">
            <a:avLst/>
          </a:prstGeom>
        </p:spPr>
      </p:pic>
      <p:pic>
        <p:nvPicPr>
          <p:cNvPr id="9" name="Picture 8">
            <a:extLst>
              <a:ext uri="{FF2B5EF4-FFF2-40B4-BE49-F238E27FC236}">
                <a16:creationId xmlns:a16="http://schemas.microsoft.com/office/drawing/2014/main" id="{B66D9BA8-E662-864A-A7C9-56A3372C04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30" y="5676218"/>
            <a:ext cx="1831843" cy="942090"/>
          </a:xfrm>
          <a:prstGeom prst="rect">
            <a:avLst/>
          </a:prstGeom>
        </p:spPr>
      </p:pic>
    </p:spTree>
    <p:extLst>
      <p:ext uri="{BB962C8B-B14F-4D97-AF65-F5344CB8AC3E}">
        <p14:creationId xmlns:p14="http://schemas.microsoft.com/office/powerpoint/2010/main" val="369573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D074C7-8CCD-9A4C-AA3B-7235E3058865}"/>
              </a:ext>
            </a:extLst>
          </p:cNvPr>
          <p:cNvSpPr>
            <a:spLocks noGrp="1"/>
          </p:cNvSpPr>
          <p:nvPr>
            <p:ph type="title"/>
          </p:nvPr>
        </p:nvSpPr>
        <p:spPr/>
        <p:txBody>
          <a:bodyPr>
            <a:normAutofit/>
          </a:bodyPr>
          <a:lstStyle/>
          <a:p>
            <a:r>
              <a:rPr lang="en-US" dirty="0" err="1" smtClean="0"/>
              <a:t>Labour</a:t>
            </a:r>
            <a:r>
              <a:rPr lang="en-US" dirty="0" smtClean="0"/>
              <a:t> issues</a:t>
            </a:r>
            <a:endParaRPr lang="en-US" dirty="0"/>
          </a:p>
        </p:txBody>
      </p:sp>
      <p:sp>
        <p:nvSpPr>
          <p:cNvPr id="6" name="Content Placeholder 5">
            <a:extLst>
              <a:ext uri="{FF2B5EF4-FFF2-40B4-BE49-F238E27FC236}">
                <a16:creationId xmlns:a16="http://schemas.microsoft.com/office/drawing/2014/main" id="{EB3A2CE4-D4AD-9E4E-9A38-E119D8408F32}"/>
              </a:ext>
            </a:extLst>
          </p:cNvPr>
          <p:cNvSpPr>
            <a:spLocks noGrp="1"/>
          </p:cNvSpPr>
          <p:nvPr>
            <p:ph type="body" sz="half" idx="2"/>
          </p:nvPr>
        </p:nvSpPr>
        <p:spPr>
          <a:xfrm>
            <a:off x="86265" y="1578635"/>
            <a:ext cx="2406770" cy="4911068"/>
          </a:xfrm>
        </p:spPr>
        <p:txBody>
          <a:bodyPr>
            <a:normAutofit fontScale="85000" lnSpcReduction="10000"/>
          </a:bodyPr>
          <a:lstStyle/>
          <a:p>
            <a:pPr marL="285750" indent="-285750">
              <a:buFont typeface="Arial" panose="020B0604020202020204" pitchFamily="34" charset="0"/>
              <a:buChar char="•"/>
            </a:pPr>
            <a:r>
              <a:rPr lang="en-US" sz="1800" dirty="0" smtClean="0">
                <a:solidFill>
                  <a:srgbClr val="000000">
                    <a:lumMod val="75000"/>
                    <a:lumOff val="25000"/>
                  </a:srgbClr>
                </a:solidFill>
              </a:rPr>
              <a:t>Crew </a:t>
            </a:r>
            <a:r>
              <a:rPr lang="en-US" sz="1800" dirty="0">
                <a:solidFill>
                  <a:srgbClr val="000000">
                    <a:lumMod val="75000"/>
                    <a:lumOff val="25000"/>
                  </a:srgbClr>
                </a:solidFill>
              </a:rPr>
              <a:t>work long </a:t>
            </a:r>
            <a:r>
              <a:rPr lang="en-US" sz="1800" dirty="0" smtClean="0">
                <a:solidFill>
                  <a:srgbClr val="000000">
                    <a:lumMod val="75000"/>
                    <a:lumOff val="25000"/>
                  </a:srgbClr>
                </a:solidFill>
              </a:rPr>
              <a:t>hours </a:t>
            </a:r>
          </a:p>
          <a:p>
            <a:pPr marL="285750" indent="-285750">
              <a:buFont typeface="Arial" panose="020B0604020202020204" pitchFamily="34" charset="0"/>
              <a:buChar char="•"/>
            </a:pPr>
            <a:r>
              <a:rPr lang="en-US" sz="1800" dirty="0" smtClean="0"/>
              <a:t>Drivers compensated </a:t>
            </a:r>
            <a:r>
              <a:rPr lang="en-US" sz="1800" dirty="0"/>
              <a:t>based on the target </a:t>
            </a:r>
            <a:r>
              <a:rPr lang="en-US" sz="1800" dirty="0" smtClean="0"/>
              <a:t>system</a:t>
            </a:r>
          </a:p>
          <a:p>
            <a:pPr marL="285750" lvl="0" indent="-285750">
              <a:buFont typeface="Arial" panose="020B0604020202020204" pitchFamily="34" charset="0"/>
              <a:buChar char="•"/>
            </a:pPr>
            <a:r>
              <a:rPr lang="en-US" sz="1800" dirty="0" smtClean="0">
                <a:solidFill>
                  <a:srgbClr val="000000">
                    <a:lumMod val="75000"/>
                    <a:lumOff val="25000"/>
                  </a:srgbClr>
                </a:solidFill>
              </a:rPr>
              <a:t>Speeding resulting in frequent crashes. </a:t>
            </a:r>
          </a:p>
          <a:p>
            <a:pPr marL="285750" lvl="0" indent="-285750">
              <a:buFont typeface="Arial" panose="020B0604020202020204" pitchFamily="34" charset="0"/>
              <a:buChar char="•"/>
            </a:pPr>
            <a:r>
              <a:rPr lang="en-US" sz="1800" dirty="0" smtClean="0">
                <a:solidFill>
                  <a:srgbClr val="000000">
                    <a:lumMod val="75000"/>
                    <a:lumOff val="25000"/>
                  </a:srgbClr>
                </a:solidFill>
              </a:rPr>
              <a:t>No benefits (medical, maternity, leave </a:t>
            </a:r>
            <a:r>
              <a:rPr lang="en-US" sz="1800" dirty="0" err="1" smtClean="0">
                <a:solidFill>
                  <a:srgbClr val="000000">
                    <a:lumMod val="75000"/>
                    <a:lumOff val="25000"/>
                  </a:srgbClr>
                </a:solidFill>
              </a:rPr>
              <a:t>etc</a:t>
            </a:r>
            <a:r>
              <a:rPr lang="en-US" sz="1800" dirty="0" smtClean="0">
                <a:solidFill>
                  <a:srgbClr val="000000">
                    <a:lumMod val="75000"/>
                    <a:lumOff val="25000"/>
                  </a:srgbClr>
                </a:solidFill>
              </a:rPr>
              <a:t>)</a:t>
            </a:r>
            <a:endParaRPr lang="en-US" sz="1800" dirty="0">
              <a:solidFill>
                <a:srgbClr val="000000">
                  <a:lumMod val="75000"/>
                  <a:lumOff val="25000"/>
                </a:srgbClr>
              </a:solidFill>
            </a:endParaRPr>
          </a:p>
          <a:p>
            <a:pPr marL="285750" indent="-285750">
              <a:buFont typeface="Arial" panose="020B0604020202020204" pitchFamily="34" charset="0"/>
              <a:buChar char="•"/>
            </a:pPr>
            <a:r>
              <a:rPr lang="en-US" sz="1800" dirty="0" smtClean="0"/>
              <a:t>Poor </a:t>
            </a:r>
            <a:r>
              <a:rPr lang="en-US" sz="1800" dirty="0"/>
              <a:t>working </a:t>
            </a:r>
            <a:r>
              <a:rPr lang="en-US" sz="1800" dirty="0" smtClean="0"/>
              <a:t>conditions especially for women</a:t>
            </a:r>
            <a:endParaRPr lang="en-US" sz="1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2" name="Picture Placeholder 11" descr="A picture containing sky, outdoor, car, road&#10;&#10;Description automatically generated">
            <a:extLst>
              <a:ext uri="{FF2B5EF4-FFF2-40B4-BE49-F238E27FC236}">
                <a16:creationId xmlns:a16="http://schemas.microsoft.com/office/drawing/2014/main" id="{B85AF53D-D54C-814F-A8C6-4E797FD74C7E}"/>
              </a:ext>
            </a:extLst>
          </p:cNvPr>
          <p:cNvPicPr>
            <a:picLocks noGrp="1" noChangeAspect="1"/>
          </p:cNvPicPr>
          <p:nvPr>
            <p:ph type="pic" idx="1"/>
          </p:nvPr>
        </p:nvPicPr>
        <p:blipFill>
          <a:blip r:embed="rId3"/>
          <a:srcRect l="5191" r="5191"/>
          <a:stretch>
            <a:fillRect/>
          </a:stretch>
        </p:blipFill>
        <p:spPr>
          <a:xfrm>
            <a:off x="2592388" y="1376364"/>
            <a:ext cx="6551612" cy="5481637"/>
          </a:xfrm>
        </p:spPr>
      </p:pic>
    </p:spTree>
    <p:extLst>
      <p:ext uri="{BB962C8B-B14F-4D97-AF65-F5344CB8AC3E}">
        <p14:creationId xmlns:p14="http://schemas.microsoft.com/office/powerpoint/2010/main" val="3384680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0">
            <a:extLst>
              <a:ext uri="{FF2B5EF4-FFF2-40B4-BE49-F238E27FC236}">
                <a16:creationId xmlns:a16="http://schemas.microsoft.com/office/drawing/2014/main" id="{27854BA9-66DB-B64F-B3AA-3FE471A1E68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0" y="-2"/>
            <a:ext cx="5072996" cy="3804747"/>
          </a:xfrm>
          <a:ln w="57150">
            <a:solidFill>
              <a:srgbClr val="000000"/>
            </a:solidFill>
          </a:ln>
        </p:spPr>
      </p:pic>
      <p:pic>
        <p:nvPicPr>
          <p:cNvPr id="22" name="Picture 21">
            <a:extLst>
              <a:ext uri="{FF2B5EF4-FFF2-40B4-BE49-F238E27FC236}">
                <a16:creationId xmlns:a16="http://schemas.microsoft.com/office/drawing/2014/main" id="{39198F64-920D-DF4C-BB0E-01A4BF7AE9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2997" y="0"/>
            <a:ext cx="4071004" cy="3053253"/>
          </a:xfrm>
          <a:prstGeom prst="rect">
            <a:avLst/>
          </a:prstGeom>
          <a:ln w="57150">
            <a:solidFill>
              <a:srgbClr val="000000"/>
            </a:solidFill>
          </a:ln>
        </p:spPr>
      </p:pic>
      <p:sp>
        <p:nvSpPr>
          <p:cNvPr id="6" name="Text Placeholder 5">
            <a:extLst>
              <a:ext uri="{FF2B5EF4-FFF2-40B4-BE49-F238E27FC236}">
                <a16:creationId xmlns:a16="http://schemas.microsoft.com/office/drawing/2014/main" id="{53D2CB54-9447-4543-B3D3-DFAA93A6E94A}"/>
              </a:ext>
            </a:extLst>
          </p:cNvPr>
          <p:cNvSpPr>
            <a:spLocks noGrp="1"/>
          </p:cNvSpPr>
          <p:nvPr>
            <p:ph type="body" sz="quarter" idx="11"/>
          </p:nvPr>
        </p:nvSpPr>
        <p:spPr/>
        <p:txBody>
          <a:bodyPr/>
          <a:lstStyle/>
          <a:p>
            <a:endParaRPr lang="en-US" dirty="0"/>
          </a:p>
        </p:txBody>
      </p:sp>
      <p:pic>
        <p:nvPicPr>
          <p:cNvPr id="20" name="Picture 19">
            <a:extLst>
              <a:ext uri="{FF2B5EF4-FFF2-40B4-BE49-F238E27FC236}">
                <a16:creationId xmlns:a16="http://schemas.microsoft.com/office/drawing/2014/main" id="{9455E8FE-A28C-424A-A2A0-84E8A406C0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0892" y="3053169"/>
            <a:ext cx="5073108" cy="3804831"/>
          </a:xfrm>
          <a:prstGeom prst="rect">
            <a:avLst/>
          </a:prstGeom>
          <a:ln w="57150">
            <a:solidFill>
              <a:srgbClr val="000000"/>
            </a:solidFill>
          </a:ln>
        </p:spPr>
      </p:pic>
      <p:sp>
        <p:nvSpPr>
          <p:cNvPr id="24" name="Picture Placeholder 23">
            <a:extLst>
              <a:ext uri="{FF2B5EF4-FFF2-40B4-BE49-F238E27FC236}">
                <a16:creationId xmlns:a16="http://schemas.microsoft.com/office/drawing/2014/main" id="{44DEF659-DA20-124F-8F8C-CB3121B2368E}"/>
              </a:ext>
            </a:extLst>
          </p:cNvPr>
          <p:cNvSpPr>
            <a:spLocks noGrp="1"/>
          </p:cNvSpPr>
          <p:nvPr>
            <p:ph type="pic" sz="quarter" idx="13"/>
          </p:nvPr>
        </p:nvSpPr>
        <p:spPr/>
      </p:sp>
      <p:pic>
        <p:nvPicPr>
          <p:cNvPr id="2" name="Picture 1"/>
          <p:cNvPicPr>
            <a:picLocks noChangeAspect="1"/>
          </p:cNvPicPr>
          <p:nvPr/>
        </p:nvPicPr>
        <p:blipFill>
          <a:blip r:embed="rId5"/>
          <a:stretch>
            <a:fillRect/>
          </a:stretch>
        </p:blipFill>
        <p:spPr>
          <a:xfrm>
            <a:off x="-36763" y="3891009"/>
            <a:ext cx="4061131" cy="3125081"/>
          </a:xfrm>
          <a:prstGeom prst="rect">
            <a:avLst/>
          </a:prstGeom>
        </p:spPr>
      </p:pic>
    </p:spTree>
    <p:extLst>
      <p:ext uri="{BB962C8B-B14F-4D97-AF65-F5344CB8AC3E}">
        <p14:creationId xmlns:p14="http://schemas.microsoft.com/office/powerpoint/2010/main" val="480095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B1D175-6BFD-4744-A8A7-DEE6248BDD29}"/>
              </a:ext>
            </a:extLst>
          </p:cNvPr>
          <p:cNvSpPr>
            <a:spLocks noGrp="1"/>
          </p:cNvSpPr>
          <p:nvPr>
            <p:ph type="title"/>
          </p:nvPr>
        </p:nvSpPr>
        <p:spPr/>
        <p:txBody>
          <a:bodyPr/>
          <a:lstStyle/>
          <a:p>
            <a:r>
              <a:rPr lang="en-US" dirty="0" smtClean="0"/>
              <a:t>Regulating public transport operations</a:t>
            </a:r>
            <a:endParaRPr lang="en-US" dirty="0"/>
          </a:p>
        </p:txBody>
      </p:sp>
    </p:spTree>
    <p:extLst>
      <p:ext uri="{BB962C8B-B14F-4D97-AF65-F5344CB8AC3E}">
        <p14:creationId xmlns:p14="http://schemas.microsoft.com/office/powerpoint/2010/main" val="877872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BBBAE-D5B4-4D41-B2E7-A7A643055303}"/>
              </a:ext>
            </a:extLst>
          </p:cNvPr>
          <p:cNvSpPr>
            <a:spLocks noGrp="1"/>
          </p:cNvSpPr>
          <p:nvPr>
            <p:ph type="title"/>
          </p:nvPr>
        </p:nvSpPr>
        <p:spPr/>
        <p:txBody>
          <a:bodyPr>
            <a:normAutofit fontScale="90000"/>
          </a:bodyPr>
          <a:lstStyle/>
          <a:p>
            <a:r>
              <a:rPr lang="en-US" dirty="0" smtClean="0"/>
              <a:t>Regulating modern Bus Company</a:t>
            </a:r>
            <a:endParaRPr lang="en-US" dirty="0"/>
          </a:p>
        </p:txBody>
      </p:sp>
      <p:sp>
        <p:nvSpPr>
          <p:cNvPr id="4" name="Content Placeholder 3">
            <a:extLst>
              <a:ext uri="{FF2B5EF4-FFF2-40B4-BE49-F238E27FC236}">
                <a16:creationId xmlns:a16="http://schemas.microsoft.com/office/drawing/2014/main" id="{0819BC20-6464-7843-A8DB-A538E736B365}"/>
              </a:ext>
            </a:extLst>
          </p:cNvPr>
          <p:cNvSpPr>
            <a:spLocks noGrp="1"/>
          </p:cNvSpPr>
          <p:nvPr>
            <p:ph idx="1"/>
          </p:nvPr>
        </p:nvSpPr>
        <p:spPr/>
        <p:txBody>
          <a:bodyPr>
            <a:normAutofit/>
          </a:bodyPr>
          <a:lstStyle/>
          <a:p>
            <a:pPr marL="0" indent="0">
              <a:buNone/>
            </a:pPr>
            <a:r>
              <a:rPr lang="en-US" sz="4000" dirty="0" smtClean="0"/>
              <a:t>Government must be;</a:t>
            </a:r>
          </a:p>
          <a:p>
            <a:pPr lvl="2"/>
            <a:r>
              <a:rPr lang="en-US" sz="4000" dirty="0" smtClean="0"/>
              <a:t>Strong/firm </a:t>
            </a:r>
          </a:p>
          <a:p>
            <a:pPr lvl="3">
              <a:buFont typeface="Courier New" panose="02070309020205020404" pitchFamily="49" charset="0"/>
              <a:buChar char="o"/>
            </a:pPr>
            <a:r>
              <a:rPr lang="en-US" sz="2600" dirty="0" smtClean="0"/>
              <a:t>Enforce standards, deal with cartels and traffic police corruption</a:t>
            </a:r>
          </a:p>
          <a:p>
            <a:pPr lvl="2"/>
            <a:r>
              <a:rPr lang="en-US" sz="4000" dirty="0" smtClean="0"/>
              <a:t>Consistent</a:t>
            </a:r>
          </a:p>
          <a:p>
            <a:pPr lvl="2"/>
            <a:r>
              <a:rPr lang="en-US" sz="4000" dirty="0" smtClean="0"/>
              <a:t>Fair regulator</a:t>
            </a:r>
            <a:endParaRPr lang="en-US" sz="4000" dirty="0"/>
          </a:p>
        </p:txBody>
      </p:sp>
    </p:spTree>
    <p:extLst>
      <p:ext uri="{BB962C8B-B14F-4D97-AF65-F5344CB8AC3E}">
        <p14:creationId xmlns:p14="http://schemas.microsoft.com/office/powerpoint/2010/main" val="765005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BBBAE-D5B4-4D41-B2E7-A7A643055303}"/>
              </a:ext>
            </a:extLst>
          </p:cNvPr>
          <p:cNvSpPr>
            <a:spLocks noGrp="1"/>
          </p:cNvSpPr>
          <p:nvPr>
            <p:ph type="title"/>
          </p:nvPr>
        </p:nvSpPr>
        <p:spPr/>
        <p:txBody>
          <a:bodyPr>
            <a:normAutofit/>
          </a:bodyPr>
          <a:lstStyle/>
          <a:p>
            <a:r>
              <a:rPr lang="en-US" dirty="0" smtClean="0"/>
              <a:t>Role of </a:t>
            </a:r>
            <a:r>
              <a:rPr lang="en-US" dirty="0" smtClean="0"/>
              <a:t>Government</a:t>
            </a:r>
            <a:endParaRPr lang="en-US" dirty="0"/>
          </a:p>
        </p:txBody>
      </p:sp>
      <p:sp>
        <p:nvSpPr>
          <p:cNvPr id="4" name="Content Placeholder 3">
            <a:extLst>
              <a:ext uri="{FF2B5EF4-FFF2-40B4-BE49-F238E27FC236}">
                <a16:creationId xmlns:a16="http://schemas.microsoft.com/office/drawing/2014/main" id="{0819BC20-6464-7843-A8DB-A538E736B365}"/>
              </a:ext>
            </a:extLst>
          </p:cNvPr>
          <p:cNvSpPr>
            <a:spLocks noGrp="1"/>
          </p:cNvSpPr>
          <p:nvPr>
            <p:ph idx="1"/>
          </p:nvPr>
        </p:nvSpPr>
        <p:spPr/>
        <p:txBody>
          <a:bodyPr>
            <a:normAutofit/>
          </a:bodyPr>
          <a:lstStyle/>
          <a:p>
            <a:pPr lvl="0"/>
            <a:r>
              <a:rPr lang="en-US" dirty="0" smtClean="0">
                <a:solidFill>
                  <a:srgbClr val="000000">
                    <a:lumMod val="75000"/>
                    <a:lumOff val="25000"/>
                  </a:srgbClr>
                </a:solidFill>
              </a:rPr>
              <a:t>Provide infrastructure</a:t>
            </a:r>
          </a:p>
          <a:p>
            <a:pPr lvl="0"/>
            <a:r>
              <a:rPr lang="en-US" dirty="0" smtClean="0">
                <a:solidFill>
                  <a:srgbClr val="000000">
                    <a:lumMod val="75000"/>
                    <a:lumOff val="25000"/>
                  </a:srgbClr>
                </a:solidFill>
              </a:rPr>
              <a:t>Policies </a:t>
            </a:r>
            <a:r>
              <a:rPr lang="en-US" dirty="0">
                <a:solidFill>
                  <a:srgbClr val="000000">
                    <a:lumMod val="75000"/>
                    <a:lumOff val="25000"/>
                  </a:srgbClr>
                </a:solidFill>
              </a:rPr>
              <a:t>and regulations</a:t>
            </a:r>
          </a:p>
          <a:p>
            <a:pPr lvl="0"/>
            <a:r>
              <a:rPr lang="en-US" dirty="0">
                <a:solidFill>
                  <a:srgbClr val="000000">
                    <a:lumMod val="75000"/>
                    <a:lumOff val="25000"/>
                  </a:srgbClr>
                </a:solidFill>
              </a:rPr>
              <a:t>Set the minimum service levels</a:t>
            </a:r>
          </a:p>
          <a:p>
            <a:pPr lvl="0"/>
            <a:r>
              <a:rPr lang="en-US" dirty="0" smtClean="0">
                <a:solidFill>
                  <a:srgbClr val="000000">
                    <a:lumMod val="75000"/>
                    <a:lumOff val="25000"/>
                  </a:srgbClr>
                </a:solidFill>
              </a:rPr>
              <a:t>Enforce </a:t>
            </a:r>
            <a:r>
              <a:rPr lang="en-US" dirty="0">
                <a:solidFill>
                  <a:srgbClr val="000000">
                    <a:lumMod val="75000"/>
                    <a:lumOff val="25000"/>
                  </a:srgbClr>
                </a:solidFill>
              </a:rPr>
              <a:t>regulations and </a:t>
            </a:r>
            <a:r>
              <a:rPr lang="en-US" dirty="0" smtClean="0">
                <a:solidFill>
                  <a:srgbClr val="000000">
                    <a:lumMod val="75000"/>
                    <a:lumOff val="25000"/>
                  </a:srgbClr>
                </a:solidFill>
              </a:rPr>
              <a:t>standards</a:t>
            </a:r>
          </a:p>
          <a:p>
            <a:pPr lvl="0"/>
            <a:r>
              <a:rPr lang="en-US" dirty="0" smtClean="0">
                <a:solidFill>
                  <a:srgbClr val="000000">
                    <a:lumMod val="75000"/>
                    <a:lumOff val="25000"/>
                  </a:srgbClr>
                </a:solidFill>
              </a:rPr>
              <a:t>Develop an operation </a:t>
            </a:r>
            <a:r>
              <a:rPr lang="en-US" dirty="0">
                <a:solidFill>
                  <a:srgbClr val="000000">
                    <a:lumMod val="75000"/>
                    <a:lumOff val="25000"/>
                  </a:srgbClr>
                </a:solidFill>
              </a:rPr>
              <a:t>Contract </a:t>
            </a:r>
          </a:p>
          <a:p>
            <a:r>
              <a:rPr lang="en-US" dirty="0" smtClean="0"/>
              <a:t>Procure operators </a:t>
            </a:r>
            <a:r>
              <a:rPr lang="en-US" dirty="0" smtClean="0"/>
              <a:t>through competitive process </a:t>
            </a:r>
          </a:p>
          <a:p>
            <a:r>
              <a:rPr lang="en-US" dirty="0" smtClean="0"/>
              <a:t>Support </a:t>
            </a:r>
            <a:r>
              <a:rPr lang="en-US" dirty="0" smtClean="0"/>
              <a:t>through subsidies</a:t>
            </a:r>
          </a:p>
          <a:p>
            <a:endParaRPr lang="en-US" dirty="0"/>
          </a:p>
        </p:txBody>
      </p:sp>
    </p:spTree>
    <p:extLst>
      <p:ext uri="{BB962C8B-B14F-4D97-AF65-F5344CB8AC3E}">
        <p14:creationId xmlns:p14="http://schemas.microsoft.com/office/powerpoint/2010/main" val="3147469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CEEB0F-9FBB-314B-80DE-25003301EF9B}"/>
              </a:ext>
            </a:extLst>
          </p:cNvPr>
          <p:cNvSpPr>
            <a:spLocks noGrp="1"/>
          </p:cNvSpPr>
          <p:nvPr>
            <p:ph type="title"/>
          </p:nvPr>
        </p:nvSpPr>
        <p:spPr/>
        <p:txBody>
          <a:bodyPr>
            <a:normAutofit fontScale="90000"/>
          </a:bodyPr>
          <a:lstStyle/>
          <a:p>
            <a:r>
              <a:rPr lang="en-US" dirty="0"/>
              <a:t>Evolution of bus sector regulation</a:t>
            </a:r>
          </a:p>
        </p:txBody>
      </p:sp>
      <p:pic>
        <p:nvPicPr>
          <p:cNvPr id="14" name="Content Placeholder 13">
            <a:extLst>
              <a:ext uri="{FF2B5EF4-FFF2-40B4-BE49-F238E27FC236}">
                <a16:creationId xmlns:a16="http://schemas.microsoft.com/office/drawing/2014/main" id="{994BD216-9CC5-9B4F-B1A5-628207A7DD2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8775" y="1981219"/>
            <a:ext cx="8426450" cy="4263986"/>
          </a:xfrm>
        </p:spPr>
      </p:pic>
    </p:spTree>
    <p:extLst>
      <p:ext uri="{BB962C8B-B14F-4D97-AF65-F5344CB8AC3E}">
        <p14:creationId xmlns:p14="http://schemas.microsoft.com/office/powerpoint/2010/main" val="3480646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00A851"/>
      </a:accent1>
      <a:accent2>
        <a:srgbClr val="3B85B8"/>
      </a:accent2>
      <a:accent3>
        <a:srgbClr val="8C089C"/>
      </a:accent3>
      <a:accent4>
        <a:srgbClr val="D63369"/>
      </a:accent4>
      <a:accent5>
        <a:srgbClr val="FF8C00"/>
      </a:accent5>
      <a:accent6>
        <a:srgbClr val="FFB812"/>
      </a:accent6>
      <a:hlink>
        <a:srgbClr val="00000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12974</TotalTime>
  <Words>1516</Words>
  <Application>Microsoft Office PowerPoint</Application>
  <PresentationFormat>On-screen Show (4:3)</PresentationFormat>
  <Paragraphs>370</Paragraphs>
  <Slides>31</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ＭＳ Ｐゴシック</vt:lpstr>
      <vt:lpstr>Arial</vt:lpstr>
      <vt:lpstr>Calibri</vt:lpstr>
      <vt:lpstr>Courier New</vt:lpstr>
      <vt:lpstr>Fira Sans</vt:lpstr>
      <vt:lpstr>Fira Sans Medium</vt:lpstr>
      <vt:lpstr>Helvetica Neue Medium</vt:lpstr>
      <vt:lpstr>Trebuchet MS</vt:lpstr>
      <vt:lpstr>ヒラギノ角ゴ Pro W3</vt:lpstr>
      <vt:lpstr>Office Theme</vt:lpstr>
      <vt:lpstr>Public Transport Reforms</vt:lpstr>
      <vt:lpstr>Current status</vt:lpstr>
      <vt:lpstr>Low service levels</vt:lpstr>
      <vt:lpstr>Labour issues</vt:lpstr>
      <vt:lpstr>PowerPoint Presentation</vt:lpstr>
      <vt:lpstr>Regulating public transport operations</vt:lpstr>
      <vt:lpstr>Regulating modern Bus Company</vt:lpstr>
      <vt:lpstr>Role of Government</vt:lpstr>
      <vt:lpstr>Evolution of bus sector regulation</vt:lpstr>
      <vt:lpstr>What are the components of a bus operating contract?</vt:lpstr>
      <vt:lpstr>How should bus operators be compensated?</vt:lpstr>
      <vt:lpstr>New economic model for public transport services</vt:lpstr>
      <vt:lpstr>Preventing predatory competition</vt:lpstr>
      <vt:lpstr>How to manage subsidies</vt:lpstr>
      <vt:lpstr>Who should own the buses?</vt:lpstr>
      <vt:lpstr>Who should own the depots?</vt:lpstr>
      <vt:lpstr>Relationship between transport agency &amp; operators</vt:lpstr>
      <vt:lpstr>Division of responsibilities between government and operators in BRT systems</vt:lpstr>
      <vt:lpstr>Advantages of independent fare collection</vt:lpstr>
      <vt:lpstr>Transitioning to a modern bus system</vt:lpstr>
      <vt:lpstr>Evolution of the public transport industry</vt:lpstr>
      <vt:lpstr>Preparing for the transition</vt:lpstr>
      <vt:lpstr>Transition process</vt:lpstr>
      <vt:lpstr>Managed competitive tender or negotiated contract?</vt:lpstr>
      <vt:lpstr>Bidding criteria –points awarded for involvement of existing operators</vt:lpstr>
      <vt:lpstr>Labour &amp; gender standards</vt:lpstr>
      <vt:lpstr>Inclusion of existing operators in BRT systems</vt:lpstr>
      <vt:lpstr>PowerPoint Presentation</vt:lpstr>
      <vt:lpstr>Modern bus company</vt:lpstr>
      <vt:lpstr>For more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Kost</dc:creator>
  <cp:lastModifiedBy>njeri.mburu@itdp.org</cp:lastModifiedBy>
  <cp:revision>332</cp:revision>
  <dcterms:created xsi:type="dcterms:W3CDTF">2020-02-23T18:27:29Z</dcterms:created>
  <dcterms:modified xsi:type="dcterms:W3CDTF">2021-04-30T06:20:11Z</dcterms:modified>
</cp:coreProperties>
</file>