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1580" r:id="rId3"/>
    <p:sldId id="1528" r:id="rId4"/>
    <p:sldId id="1591" r:id="rId5"/>
    <p:sldId id="1599" r:id="rId6"/>
    <p:sldId id="1598" r:id="rId7"/>
    <p:sldId id="1594" r:id="rId8"/>
    <p:sldId id="1595" r:id="rId9"/>
    <p:sldId id="1600" r:id="rId10"/>
    <p:sldId id="1602" r:id="rId11"/>
    <p:sldId id="1597" r:id="rId12"/>
    <p:sldId id="1601" r:id="rId13"/>
    <p:sldId id="1579" r:id="rId14"/>
    <p:sldId id="1589" r:id="rId15"/>
    <p:sldId id="257" r:id="rId16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ira Sans" panose="020B0604020202020204" charset="0"/>
      <p:regular r:id="rId27"/>
      <p:bold r:id="rId28"/>
      <p:italic r:id="rId29"/>
      <p:bold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  <p:embeddedFont>
      <p:font typeface="Fira Sans Medium" panose="020B0604020202020204" charset="0"/>
      <p:regular r:id="rId35"/>
      <p: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Kost" initials="CK" lastIdx="4" clrIdx="0">
    <p:extLst>
      <p:ext uri="{19B8F6BF-5375-455C-9EA6-DF929625EA0E}">
        <p15:presenceInfo xmlns:p15="http://schemas.microsoft.com/office/powerpoint/2012/main" userId="S::chris.kost@itdp.org::64eb08bc-7ff4-4fcb-a43b-0e9bc9418fe7" providerId="AD"/>
      </p:ext>
    </p:extLst>
  </p:cmAuthor>
  <p:cmAuthor id="2" name="ITDP Africa" initials="IA" lastIdx="1" clrIdx="1">
    <p:extLst>
      <p:ext uri="{19B8F6BF-5375-455C-9EA6-DF929625EA0E}">
        <p15:presenceInfo xmlns:p15="http://schemas.microsoft.com/office/powerpoint/2012/main" userId="ITDP Afr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CC78"/>
    <a:srgbClr val="000000"/>
    <a:srgbClr val="23B369"/>
    <a:srgbClr val="3DCC82"/>
    <a:srgbClr val="51CC8C"/>
    <a:srgbClr val="66CC97"/>
    <a:srgbClr val="32A86C"/>
    <a:srgbClr val="21A863"/>
    <a:srgbClr val="10A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87" autoAdjust="0"/>
    <p:restoredTop sz="93979" autoAdjust="0"/>
  </p:normalViewPr>
  <p:slideViewPr>
    <p:cSldViewPr snapToGrid="0" snapToObjects="1">
      <p:cViewPr varScale="1">
        <p:scale>
          <a:sx n="69" d="100"/>
          <a:sy n="69" d="100"/>
        </p:scale>
        <p:origin x="97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52" d="100"/>
          <a:sy n="52" d="100"/>
        </p:scale>
        <p:origin x="268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2142A-11FE-4AB9-891F-3332C81ED347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AF6F2-BCE7-42B5-A16B-DD9A6BE91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2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2D796-7BDA-3949-BF72-ABD2B849407E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6DFAC-177F-104F-81FB-E31D486B6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28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6DFAC-177F-104F-81FB-E31D486B6F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3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6DFAC-177F-104F-81FB-E31D486B6F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0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sz="1100" dirty="0">
              <a:latin typeface="Trebuchet M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AC30-7953-7D4D-88CD-B08A66C89D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6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Vedaste, I </a:t>
            </a:r>
            <a:r>
              <a:rPr lang="fr-FR" dirty="0" err="1"/>
              <a:t>reorganised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2020 and 2021, </a:t>
            </a:r>
            <a:r>
              <a:rPr lang="fr-FR" dirty="0" err="1"/>
              <a:t>which</a:t>
            </a:r>
            <a:r>
              <a:rPr lang="fr-FR" dirty="0"/>
              <a:t> I </a:t>
            </a:r>
            <a:r>
              <a:rPr lang="fr-FR" dirty="0" err="1"/>
              <a:t>divided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2 slides, as I </a:t>
            </a:r>
            <a:r>
              <a:rPr lang="fr-FR" dirty="0" err="1"/>
              <a:t>had</a:t>
            </a:r>
            <a:r>
              <a:rPr lang="fr-FR" dirty="0"/>
              <a:t> important </a:t>
            </a:r>
            <a:r>
              <a:rPr lang="fr-FR" dirty="0" err="1"/>
              <a:t>componants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for 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6DFAC-177F-104F-81FB-E31D486B6F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Learning: </a:t>
            </a:r>
            <a:r>
              <a:rPr lang="fr-FR" dirty="0" err="1"/>
              <a:t>please</a:t>
            </a:r>
            <a:r>
              <a:rPr lang="fr-FR" dirty="0"/>
              <a:t> have a look at the </a:t>
            </a:r>
            <a:r>
              <a:rPr lang="fr-FR" dirty="0" err="1"/>
              <a:t>learning</a:t>
            </a:r>
            <a:r>
              <a:rPr lang="fr-FR" dirty="0"/>
              <a:t> plan for the </a:t>
            </a:r>
            <a:r>
              <a:rPr lang="fr-FR" dirty="0" err="1"/>
              <a:t>Africa</a:t>
            </a:r>
            <a:r>
              <a:rPr lang="fr-FR" dirty="0"/>
              <a:t> and Kigali training (</a:t>
            </a:r>
            <a:r>
              <a:rPr lang="fr-FR" dirty="0" err="1"/>
              <a:t>recent</a:t>
            </a:r>
            <a:r>
              <a:rPr lang="fr-FR" dirty="0"/>
              <a:t> emails)</a:t>
            </a:r>
          </a:p>
          <a:p>
            <a:pPr marL="171450" indent="-171450">
              <a:buFontTx/>
              <a:buChar char="-"/>
            </a:pPr>
            <a:r>
              <a:rPr lang="fr-FR" dirty="0"/>
              <a:t>For the local </a:t>
            </a:r>
            <a:r>
              <a:rPr lang="fr-FR" dirty="0" err="1"/>
              <a:t>innovators</a:t>
            </a:r>
            <a:r>
              <a:rPr lang="fr-FR" dirty="0"/>
              <a:t>, </a:t>
            </a:r>
            <a:r>
              <a:rPr lang="fr-FR" dirty="0" err="1"/>
              <a:t>please</a:t>
            </a:r>
            <a:r>
              <a:rPr lang="fr-FR" dirty="0"/>
              <a:t>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example</a:t>
            </a:r>
            <a:r>
              <a:rPr lang="fr-FR" dirty="0"/>
              <a:t>: e.g. </a:t>
            </a:r>
            <a:r>
              <a:rPr lang="fr-FR" dirty="0" err="1"/>
              <a:t>pricing</a:t>
            </a:r>
            <a:r>
              <a:rPr lang="fr-FR" dirty="0"/>
              <a:t> structure for </a:t>
            </a:r>
            <a:r>
              <a:rPr lang="fr-FR" dirty="0" err="1"/>
              <a:t>bikeshare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, </a:t>
            </a:r>
            <a:r>
              <a:rPr lang="fr-FR" dirty="0" err="1"/>
              <a:t>gender</a:t>
            </a:r>
            <a:r>
              <a:rPr lang="fr-FR" dirty="0"/>
              <a:t>-inclusive component for </a:t>
            </a:r>
            <a:r>
              <a:rPr lang="fr-FR" dirty="0" err="1"/>
              <a:t>electric</a:t>
            </a:r>
            <a:r>
              <a:rPr lang="fr-FR" dirty="0"/>
              <a:t> </a:t>
            </a:r>
            <a:r>
              <a:rPr lang="fr-FR" dirty="0" err="1"/>
              <a:t>motorcycle</a:t>
            </a:r>
            <a:r>
              <a:rPr lang="fr-FR" dirty="0"/>
              <a:t>-taxis, for </a:t>
            </a:r>
            <a:r>
              <a:rPr lang="fr-FR" dirty="0" err="1"/>
              <a:t>both</a:t>
            </a:r>
            <a:r>
              <a:rPr lang="fr-FR" dirty="0"/>
              <a:t>: key to look at the first and last mile </a:t>
            </a:r>
            <a:r>
              <a:rPr lang="fr-FR" dirty="0" err="1"/>
              <a:t>connectivity</a:t>
            </a:r>
            <a:r>
              <a:rPr lang="fr-FR" dirty="0"/>
              <a:t> components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Please</a:t>
            </a:r>
            <a:r>
              <a:rPr lang="fr-FR" dirty="0"/>
              <a:t> </a:t>
            </a:r>
            <a:r>
              <a:rPr lang="fr-FR" dirty="0" err="1"/>
              <a:t>say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search</a:t>
            </a:r>
            <a:r>
              <a:rPr lang="fr-FR" dirty="0"/>
              <a:t> at the max for alignement </a:t>
            </a:r>
            <a:r>
              <a:rPr lang="fr-FR" dirty="0" err="1"/>
              <a:t>between</a:t>
            </a:r>
            <a:r>
              <a:rPr lang="fr-FR" dirty="0"/>
              <a:t> initiatives, </a:t>
            </a:r>
            <a:r>
              <a:rPr lang="fr-FR" dirty="0" err="1"/>
              <a:t>cooperation</a:t>
            </a:r>
            <a:r>
              <a:rPr lang="fr-FR" dirty="0"/>
              <a:t> to maximise </a:t>
            </a:r>
            <a:r>
              <a:rPr lang="fr-FR" dirty="0" err="1"/>
              <a:t>efficiency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6DFAC-177F-104F-81FB-E31D486B6F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79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6DFAC-177F-104F-81FB-E31D486B6F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8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1FFC8C-4841-A640-977E-2C46BB2CE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9000"/>
          </a:xfrm>
          <a:custGeom>
            <a:avLst/>
            <a:gdLst>
              <a:gd name="connsiteX0" fmla="*/ 2592388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  <a:gd name="connsiteX4" fmla="*/ 0 w 9144000"/>
              <a:gd name="connsiteY4" fmla="*/ 1376363 h 3429000"/>
              <a:gd name="connsiteX5" fmla="*/ 2592388 w 9144000"/>
              <a:gd name="connsiteY5" fmla="*/ 1376363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3429000">
                <a:moveTo>
                  <a:pt x="2592388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lnTo>
                  <a:pt x="0" y="1376363"/>
                </a:lnTo>
                <a:lnTo>
                  <a:pt x="2592388" y="13763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164" y="3789365"/>
            <a:ext cx="5834061" cy="139223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1164" y="5196525"/>
            <a:ext cx="5834061" cy="6908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492765-A423-9441-B05D-ECB61CE89AEF}"/>
              </a:ext>
            </a:extLst>
          </p:cNvPr>
          <p:cNvSpPr/>
          <p:nvPr userDrawn="1"/>
        </p:nvSpPr>
        <p:spPr>
          <a:xfrm>
            <a:off x="0" y="2"/>
            <a:ext cx="2592388" cy="1376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10F55B-C066-8749-A353-F77EAB917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587" y="436184"/>
            <a:ext cx="1395217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51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163" y="368302"/>
            <a:ext cx="5834062" cy="792163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92388" y="1376364"/>
            <a:ext cx="6551612" cy="54816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776" y="1736727"/>
            <a:ext cx="1873250" cy="4752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83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30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08BB-BD78-2049-B156-29CF9767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521E0-9198-2D45-A9C1-1DAB7ED86D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1163" y="1736727"/>
            <a:ext cx="5834062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77CCF0-212C-C045-8919-8D67A7CB5C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76364"/>
            <a:ext cx="2592388" cy="5481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1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3FBDFB4-A270-544F-A688-CDADC7C88538}"/>
              </a:ext>
            </a:extLst>
          </p:cNvPr>
          <p:cNvSpPr/>
          <p:nvPr userDrawn="1"/>
        </p:nvSpPr>
        <p:spPr>
          <a:xfrm>
            <a:off x="0" y="1376364"/>
            <a:ext cx="9144000" cy="5481637"/>
          </a:xfrm>
          <a:prstGeom prst="rect">
            <a:avLst/>
          </a:prstGeom>
          <a:solidFill>
            <a:srgbClr val="2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EFB0F-9F5D-174B-AFD2-9738B1EFC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587" y="436184"/>
            <a:ext cx="1395217" cy="503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AC7BE-63A1-B846-8ED0-86F8635450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727" y="6048068"/>
            <a:ext cx="428141" cy="428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2FEDDA-372D-E847-81A9-80D5EB7949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815" y="6043090"/>
            <a:ext cx="428141" cy="433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6F736-BE3E-B944-B838-8F6E1C8075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554" y="6037976"/>
            <a:ext cx="428141" cy="4281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2537B4-76DA-0B41-8256-AAD6C5D40A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642" y="6048068"/>
            <a:ext cx="428141" cy="4281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6AF9DA-8AC5-ED4D-B19F-6FA8E3CC2551}"/>
              </a:ext>
            </a:extLst>
          </p:cNvPr>
          <p:cNvSpPr txBox="1"/>
          <p:nvPr userDrawn="1"/>
        </p:nvSpPr>
        <p:spPr>
          <a:xfrm>
            <a:off x="5143499" y="6028037"/>
            <a:ext cx="257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itdpafrica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7BAE8D2-6B41-B14E-90C9-FB4E8DD711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8587" y="437600"/>
            <a:ext cx="2908543" cy="504229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F892ACD-C77C-B545-A800-464DB7232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1163" y="4910892"/>
            <a:ext cx="5834062" cy="369332"/>
          </a:xfrm>
          <a:noFill/>
        </p:spPr>
        <p:txBody>
          <a:bodyPr wrap="square" rtlCol="0">
            <a:spAutoFit/>
          </a:bodyPr>
          <a:lstStyle>
            <a:lvl1pPr marL="0" indent="0">
              <a:lnSpc>
                <a:spcPct val="90000"/>
              </a:lnSpc>
              <a:buNone/>
              <a:defRPr lang="en-US" sz="2000" smtClean="0">
                <a:solidFill>
                  <a:schemeClr val="bg1"/>
                </a:solidFill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 sz="2000" dirty="0">
                <a:solidFill>
                  <a:schemeClr val="bg1"/>
                </a:solidFill>
                <a:latin typeface="Fira Sans" panose="020B0503050000020004" pitchFamily="34" charset="0"/>
              </a:rPr>
              <a:t>(Name &amp; email)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1DF5D-FB88-9044-9670-B7F44D2977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1163" y="3105834"/>
            <a:ext cx="5834062" cy="64633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42791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- Externa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3FBDFB4-A270-544F-A688-CDADC7C88538}"/>
              </a:ext>
            </a:extLst>
          </p:cNvPr>
          <p:cNvSpPr/>
          <p:nvPr userDrawn="1"/>
        </p:nvSpPr>
        <p:spPr>
          <a:xfrm>
            <a:off x="0" y="1376364"/>
            <a:ext cx="9144000" cy="5481637"/>
          </a:xfrm>
          <a:prstGeom prst="rect">
            <a:avLst/>
          </a:prstGeom>
          <a:solidFill>
            <a:srgbClr val="2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39663F4-6694-E844-9E1B-42A267A54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1163" y="2833466"/>
            <a:ext cx="5834062" cy="646331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EFB0F-9F5D-174B-AFD2-9738B1EFC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587" y="436184"/>
            <a:ext cx="1395217" cy="503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AC7BE-63A1-B846-8ED0-86F8635450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727" y="4760096"/>
            <a:ext cx="428141" cy="428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2FEDDA-372D-E847-81A9-80D5EB7949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815" y="4755118"/>
            <a:ext cx="428141" cy="433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6F736-BE3E-B944-B838-8F6E1C8075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554" y="4750004"/>
            <a:ext cx="428141" cy="4281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2537B4-76DA-0B41-8256-AAD6C5D40AE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642" y="4760096"/>
            <a:ext cx="428141" cy="4281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6AF9DA-8AC5-ED4D-B19F-6FA8E3CC2551}"/>
              </a:ext>
            </a:extLst>
          </p:cNvPr>
          <p:cNvSpPr txBox="1"/>
          <p:nvPr userDrawn="1"/>
        </p:nvSpPr>
        <p:spPr>
          <a:xfrm>
            <a:off x="5143499" y="4740065"/>
            <a:ext cx="257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ira Sans" panose="020B0503050000020004" pitchFamily="34" charset="0"/>
              </a:rPr>
              <a:t>itdpafrica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7BAE8D2-6B41-B14E-90C9-FB4E8DD711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98587" y="437600"/>
            <a:ext cx="2908543" cy="504229"/>
          </a:xfrm>
          <a:prstGeom prst="rect">
            <a:avLst/>
          </a:prstGeom>
        </p:spPr>
      </p:pic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F892ACD-C77C-B545-A800-464DB7232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1163" y="3896352"/>
            <a:ext cx="5834062" cy="369332"/>
          </a:xfrm>
          <a:noFill/>
        </p:spPr>
        <p:txBody>
          <a:bodyPr wrap="square" rtlCol="0">
            <a:spAutoFit/>
          </a:bodyPr>
          <a:lstStyle>
            <a:lvl1pPr marL="0" indent="0">
              <a:lnSpc>
                <a:spcPct val="90000"/>
              </a:lnSpc>
              <a:buNone/>
              <a:defRPr lang="en-US" sz="2000" smtClean="0">
                <a:solidFill>
                  <a:schemeClr val="bg1"/>
                </a:solidFill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 sz="2000" dirty="0">
                <a:solidFill>
                  <a:schemeClr val="bg1"/>
                </a:solidFill>
                <a:latin typeface="Fira Sans" panose="020B0503050000020004" pitchFamily="34" charset="0"/>
              </a:rPr>
              <a:t>(Name &amp; email)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1B0321-5BEF-644B-AE17-FCE74D5D4AAE}"/>
              </a:ext>
            </a:extLst>
          </p:cNvPr>
          <p:cNvSpPr/>
          <p:nvPr userDrawn="1"/>
        </p:nvSpPr>
        <p:spPr>
          <a:xfrm>
            <a:off x="0" y="5532120"/>
            <a:ext cx="9144000" cy="132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3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xternal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164" y="3896361"/>
            <a:ext cx="5834061" cy="690881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1164" y="4612640"/>
            <a:ext cx="5834061" cy="6908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D4BF6A-C280-BD46-9740-A6429C5735F8}"/>
              </a:ext>
            </a:extLst>
          </p:cNvPr>
          <p:cNvSpPr/>
          <p:nvPr userDrawn="1"/>
        </p:nvSpPr>
        <p:spPr>
          <a:xfrm>
            <a:off x="0" y="5532120"/>
            <a:ext cx="9144000" cy="132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86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163" y="368301"/>
            <a:ext cx="5834062" cy="792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6" y="1736726"/>
            <a:ext cx="8426450" cy="47529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566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E4A965-9BD6-7C48-AAE7-4B2490B39421}"/>
              </a:ext>
            </a:extLst>
          </p:cNvPr>
          <p:cNvSpPr/>
          <p:nvPr userDrawn="1"/>
        </p:nvSpPr>
        <p:spPr>
          <a:xfrm>
            <a:off x="0" y="1376364"/>
            <a:ext cx="9144000" cy="5481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1164" y="1736725"/>
            <a:ext cx="5834061" cy="4752976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1A5A54-9337-7E45-B5BA-04EB4C662062}"/>
              </a:ext>
            </a:extLst>
          </p:cNvPr>
          <p:cNvSpPr/>
          <p:nvPr userDrawn="1"/>
        </p:nvSpPr>
        <p:spPr>
          <a:xfrm>
            <a:off x="0" y="1376364"/>
            <a:ext cx="2592388" cy="5481637"/>
          </a:xfrm>
          <a:prstGeom prst="rect">
            <a:avLst/>
          </a:prstGeom>
          <a:solidFill>
            <a:srgbClr val="2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59AD9C-4F79-534B-8B4D-D6843C7DB7AD}"/>
              </a:ext>
            </a:extLst>
          </p:cNvPr>
          <p:cNvSpPr/>
          <p:nvPr userDrawn="1"/>
        </p:nvSpPr>
        <p:spPr>
          <a:xfrm>
            <a:off x="2592386" y="4"/>
            <a:ext cx="6551613" cy="1376361"/>
          </a:xfrm>
          <a:prstGeom prst="rect">
            <a:avLst/>
          </a:prstGeom>
          <a:solidFill>
            <a:srgbClr val="23B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648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163" y="368301"/>
            <a:ext cx="5834062" cy="792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6" y="1736726"/>
            <a:ext cx="4156075" cy="4752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36726"/>
            <a:ext cx="4156074" cy="4752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66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163" y="368302"/>
            <a:ext cx="5834062" cy="792161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90689"/>
            <a:ext cx="3868340" cy="814386"/>
          </a:xfrm>
        </p:spPr>
        <p:txBody>
          <a:bodyPr anchor="b"/>
          <a:lstStyle>
            <a:lvl1pPr marL="0" indent="0">
              <a:buNone/>
              <a:defRPr sz="2400" b="0" i="0">
                <a:latin typeface="Fira Sans Medium" panose="020B050305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Fira Sans Medium" panose="020B050305000002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6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BC9251-4258-4B46-86DC-2D1A31DAEC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A78DBE2-D1DD-254B-B2BA-47D8CD0FDE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92389" y="2"/>
            <a:ext cx="6551611" cy="1376363"/>
          </a:xfrm>
          <a:solidFill>
            <a:schemeClr val="tx1">
              <a:alpha val="5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54A903A-B7B6-CC40-8ABD-22BDE5DE51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"/>
            <a:ext cx="2592388" cy="1376363"/>
          </a:xfrm>
          <a:solidFill>
            <a:schemeClr val="tx1">
              <a:alpha val="3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89E8096-EDBB-104B-9C94-569EC5B5AA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587" y="436183"/>
            <a:ext cx="1395216" cy="5039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06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83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164" y="368301"/>
            <a:ext cx="5834061" cy="792162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164" y="1736726"/>
            <a:ext cx="5834060" cy="4752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776" y="1736727"/>
            <a:ext cx="1873250" cy="4752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91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E54FD2D-2468-AC41-8EEF-927DE38DAC58}"/>
              </a:ext>
            </a:extLst>
          </p:cNvPr>
          <p:cNvSpPr/>
          <p:nvPr userDrawn="1"/>
        </p:nvSpPr>
        <p:spPr>
          <a:xfrm>
            <a:off x="0" y="1376364"/>
            <a:ext cx="9144000" cy="5481637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1163" y="368301"/>
            <a:ext cx="5834062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6" y="1736727"/>
            <a:ext cx="8426450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189565-DFD9-EF4F-B4C3-98096CF1F025}"/>
              </a:ext>
            </a:extLst>
          </p:cNvPr>
          <p:cNvSpPr/>
          <p:nvPr userDrawn="1"/>
        </p:nvSpPr>
        <p:spPr>
          <a:xfrm>
            <a:off x="0" y="2"/>
            <a:ext cx="2592388" cy="137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72D01C-B089-494A-B3E1-8026DB98662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98585" y="436183"/>
            <a:ext cx="1395218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8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Fira Sans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3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pos="1859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1094" userDrawn="1">
          <p15:clr>
            <a:srgbClr val="F26B43"/>
          </p15:clr>
        </p15:guide>
        <p15:guide id="6" orient="horz" userDrawn="1">
          <p15:clr>
            <a:srgbClr val="F26B43"/>
          </p15:clr>
        </p15:guide>
        <p15:guide id="7" pos="226" userDrawn="1">
          <p15:clr>
            <a:srgbClr val="F26B43"/>
          </p15:clr>
        </p15:guide>
        <p15:guide id="8" pos="1406" userDrawn="1">
          <p15:clr>
            <a:srgbClr val="F26B43"/>
          </p15:clr>
        </p15:guide>
        <p15:guide id="9" orient="horz" pos="232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4088" userDrawn="1">
          <p15:clr>
            <a:srgbClr val="F26B43"/>
          </p15:clr>
        </p15:guide>
        <p15:guide id="12" pos="2880" userDrawn="1">
          <p15:clr>
            <a:srgbClr val="F26B43"/>
          </p15:clr>
        </p15:guide>
        <p15:guide id="13" orient="horz" pos="7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326CF12-852E-E747-9B6F-D9018374390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4241801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7FD7768-E42D-2648-B731-FBF604D3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9" y="4456775"/>
            <a:ext cx="8618971" cy="6908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Kigali Public Transport Reforms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F8755-71A9-BD47-8802-3322FA68A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255" y="6167120"/>
            <a:ext cx="2165782" cy="69088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April 2021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the reforms to the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to the reforms minibus owners set returns and the drivers' wages were depending on the remaining balance</a:t>
            </a:r>
          </a:p>
          <a:p>
            <a:r>
              <a:rPr lang="en-US" dirty="0" smtClean="0"/>
              <a:t>As result of the reforms salaries and universal insurance are fixed</a:t>
            </a:r>
          </a:p>
          <a:p>
            <a:r>
              <a:rPr lang="en-US" dirty="0" smtClean="0"/>
              <a:t>Working days become fifteen per month with eight hours per day</a:t>
            </a:r>
          </a:p>
          <a:p>
            <a:r>
              <a:rPr lang="en-US" dirty="0" smtClean="0"/>
              <a:t>Access to bank loans from RFTC microfinance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582" y="368302"/>
            <a:ext cx="6659417" cy="7921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Smart technology &amp; fare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2436" y="1681163"/>
            <a:ext cx="5587999" cy="50521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Free </a:t>
            </a:r>
            <a:r>
              <a:rPr lang="en-US" dirty="0" err="1" smtClean="0"/>
              <a:t>wifi</a:t>
            </a:r>
            <a:r>
              <a:rPr lang="en-US" dirty="0" smtClean="0"/>
              <a:t> into public buses since 2015</a:t>
            </a:r>
          </a:p>
          <a:p>
            <a:r>
              <a:rPr lang="en-US" dirty="0"/>
              <a:t>Smart card payment technology (</a:t>
            </a:r>
            <a:r>
              <a:rPr lang="en-US" dirty="0" err="1"/>
              <a:t>Tap&amp;go</a:t>
            </a:r>
            <a:r>
              <a:rPr lang="en-US" dirty="0"/>
              <a:t> card) </a:t>
            </a:r>
          </a:p>
          <a:p>
            <a:r>
              <a:rPr lang="en-US" dirty="0" smtClean="0"/>
              <a:t>Fares are collected by the first party AC Group who signed contractor with operators</a:t>
            </a:r>
          </a:p>
          <a:p>
            <a:r>
              <a:rPr lang="en-US" dirty="0" smtClean="0"/>
              <a:t>The IT based fare collection system replaced conductors </a:t>
            </a:r>
            <a:endParaRPr lang="en-US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18" y="3748521"/>
            <a:ext cx="3069763" cy="277570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318" y="1483826"/>
            <a:ext cx="3157682" cy="21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operational status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989370"/>
              </p:ext>
            </p:extLst>
          </p:nvPr>
        </p:nvGraphicFramePr>
        <p:xfrm>
          <a:off x="358775" y="1736725"/>
          <a:ext cx="8426453" cy="74168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784061">
                  <a:extLst>
                    <a:ext uri="{9D8B030D-6E8A-4147-A177-3AD203B41FA5}">
                      <a16:colId xmlns:a16="http://schemas.microsoft.com/office/drawing/2014/main" val="4189452611"/>
                    </a:ext>
                  </a:extLst>
                </a:gridCol>
                <a:gridCol w="623497">
                  <a:extLst>
                    <a:ext uri="{9D8B030D-6E8A-4147-A177-3AD203B41FA5}">
                      <a16:colId xmlns:a16="http://schemas.microsoft.com/office/drawing/2014/main" val="1704275462"/>
                    </a:ext>
                  </a:extLst>
                </a:gridCol>
                <a:gridCol w="1203779">
                  <a:extLst>
                    <a:ext uri="{9D8B030D-6E8A-4147-A177-3AD203B41FA5}">
                      <a16:colId xmlns:a16="http://schemas.microsoft.com/office/drawing/2014/main" val="3462218802"/>
                    </a:ext>
                  </a:extLst>
                </a:gridCol>
                <a:gridCol w="1203779">
                  <a:extLst>
                    <a:ext uri="{9D8B030D-6E8A-4147-A177-3AD203B41FA5}">
                      <a16:colId xmlns:a16="http://schemas.microsoft.com/office/drawing/2014/main" val="62287054"/>
                    </a:ext>
                  </a:extLst>
                </a:gridCol>
                <a:gridCol w="1203779">
                  <a:extLst>
                    <a:ext uri="{9D8B030D-6E8A-4147-A177-3AD203B41FA5}">
                      <a16:colId xmlns:a16="http://schemas.microsoft.com/office/drawing/2014/main" val="1923606122"/>
                    </a:ext>
                  </a:extLst>
                </a:gridCol>
                <a:gridCol w="1203779">
                  <a:extLst>
                    <a:ext uri="{9D8B030D-6E8A-4147-A177-3AD203B41FA5}">
                      <a16:colId xmlns:a16="http://schemas.microsoft.com/office/drawing/2014/main" val="2378724385"/>
                    </a:ext>
                  </a:extLst>
                </a:gridCol>
                <a:gridCol w="1203779">
                  <a:extLst>
                    <a:ext uri="{9D8B030D-6E8A-4147-A177-3AD203B41FA5}">
                      <a16:colId xmlns:a16="http://schemas.microsoft.com/office/drawing/2014/main" val="2267296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Vehicle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fleet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09309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89890" y="2881743"/>
            <a:ext cx="7305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ira Sans" panose="020B0604020202020204" charset="0"/>
              </a:rPr>
              <a:t>376 buses are operated by three mentioned operators</a:t>
            </a:r>
          </a:p>
          <a:p>
            <a:endParaRPr lang="en-US" sz="2400" dirty="0" smtClean="0">
              <a:latin typeface="Fira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</a:rPr>
              <a:t>390,000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604020202020204" charset="0"/>
              </a:rPr>
              <a:t>Passengers per day</a:t>
            </a:r>
          </a:p>
          <a:p>
            <a:endParaRPr lang="en-US" sz="2400" dirty="0" smtClean="0">
              <a:latin typeface="Fira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ira Sans" panose="020B0604020202020204" charset="0"/>
              </a:rPr>
              <a:t>Buses are operation under average speed 17km/h  reaching below 10 km/h during the peak hours</a:t>
            </a:r>
            <a:endParaRPr lang="en-US" sz="2400" dirty="0">
              <a:latin typeface="Fira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452" y="368301"/>
            <a:ext cx="656333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Public transport services during </a:t>
            </a:r>
            <a:r>
              <a:rPr lang="en-US" dirty="0" err="1" smtClean="0"/>
              <a:t>Covid</a:t>
            </a:r>
            <a:r>
              <a:rPr lang="en-US" dirty="0" smtClean="0"/>
              <a:t>- 19 pandemic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6" y="1736726"/>
            <a:ext cx="8426450" cy="4414692"/>
          </a:xfrm>
        </p:spPr>
        <p:txBody>
          <a:bodyPr>
            <a:normAutofit/>
          </a:bodyPr>
          <a:lstStyle/>
          <a:p>
            <a:r>
              <a:rPr lang="en-US" sz="2100" dirty="0" smtClean="0"/>
              <a:t>Due to </a:t>
            </a:r>
            <a:r>
              <a:rPr lang="en-US" sz="2100" dirty="0" err="1" smtClean="0"/>
              <a:t>Covid</a:t>
            </a:r>
            <a:r>
              <a:rPr lang="en-US" sz="2100" dirty="0" smtClean="0"/>
              <a:t> 19,Buses are operating at 50% of their capacity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 smtClean="0"/>
              <a:t>The government of Rwanda committed to provide subsidy to bus operators since October 2020</a:t>
            </a:r>
          </a:p>
          <a:p>
            <a:endParaRPr lang="en-US" sz="2100" dirty="0"/>
          </a:p>
          <a:p>
            <a:r>
              <a:rPr lang="en-US" sz="2100" dirty="0" smtClean="0"/>
              <a:t>The Government will provide a subsidy of 29.3 billion </a:t>
            </a:r>
            <a:r>
              <a:rPr lang="en-US" sz="2100" dirty="0" err="1" smtClean="0"/>
              <a:t>Rwf</a:t>
            </a:r>
            <a:r>
              <a:rPr lang="en-US" sz="2100" dirty="0" smtClean="0"/>
              <a:t>  into thee categories which are: the payment of 35% of loan, reduction of 150Rwf/l on fuel and direct payment of the remaining balance</a:t>
            </a:r>
            <a:endParaRPr lang="en-US" sz="21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452" y="368301"/>
            <a:ext cx="6056773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Upcoming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6" y="1736726"/>
            <a:ext cx="8426450" cy="4752974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Second generation contracts aiming to enhance reliable system by:</a:t>
            </a:r>
          </a:p>
          <a:p>
            <a:pPr lvl="2"/>
            <a:r>
              <a:rPr lang="en-US" sz="2200" dirty="0" smtClean="0"/>
              <a:t>Improved bus route</a:t>
            </a:r>
          </a:p>
          <a:p>
            <a:pPr lvl="2"/>
            <a:r>
              <a:rPr lang="en-US" sz="2200" dirty="0" smtClean="0"/>
              <a:t>Increased capacity</a:t>
            </a:r>
          </a:p>
          <a:p>
            <a:pPr lvl="2"/>
            <a:r>
              <a:rPr lang="en-US" sz="2200" dirty="0" smtClean="0"/>
              <a:t>Strict scheduling with a proposed waiting time of 5&amp;10 minutes</a:t>
            </a:r>
          </a:p>
          <a:p>
            <a:pPr lvl="2"/>
            <a:r>
              <a:rPr lang="en-US" sz="2200" dirty="0" smtClean="0"/>
              <a:t>Changed fare structure to be in line with travelled distance</a:t>
            </a:r>
          </a:p>
          <a:p>
            <a:r>
              <a:rPr lang="en-US" sz="3000" dirty="0" smtClean="0"/>
              <a:t>Provision of bus dedicated lane and BRT in the  future</a:t>
            </a:r>
          </a:p>
          <a:p>
            <a:r>
              <a:rPr lang="en-US" sz="3000" dirty="0" smtClean="0"/>
              <a:t>Restriction of motorcycles taxi to the trunk routes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91F15-68A3-2C4B-8720-36DD4871B5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632EE0-3ABE-5E46-B205-6E46B998E8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africa@itdp.org</a:t>
            </a:r>
          </a:p>
        </p:txBody>
      </p:sp>
    </p:spTree>
    <p:extLst>
      <p:ext uri="{BB962C8B-B14F-4D97-AF65-F5344CB8AC3E}">
        <p14:creationId xmlns:p14="http://schemas.microsoft.com/office/powerpoint/2010/main" val="15216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8A1C41-2F93-6846-B391-74168891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City general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967A7-91F6-EA4B-B964-DDFD74975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2" y="1438252"/>
            <a:ext cx="5523347" cy="5419748"/>
          </a:xfrm>
        </p:spPr>
        <p:txBody>
          <a:bodyPr>
            <a:noAutofit/>
          </a:bodyPr>
          <a:lstStyle/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>
                <a:latin typeface="Fira Sans" panose="020B0604020202020204" charset="0"/>
              </a:rPr>
              <a:t>In 1907, Kigali was founded </a:t>
            </a:r>
            <a:r>
              <a:rPr lang="en-US" sz="2200" dirty="0">
                <a:latin typeface="Fira Sans" panose="020B0604020202020204" charset="0"/>
              </a:rPr>
              <a:t>by German colonists Richard </a:t>
            </a:r>
            <a:r>
              <a:rPr lang="en-US" sz="2200" dirty="0" err="1">
                <a:latin typeface="Fira Sans" panose="020B0604020202020204" charset="0"/>
              </a:rPr>
              <a:t>Kandt</a:t>
            </a:r>
            <a:r>
              <a:rPr lang="en-US" sz="2200" dirty="0" smtClean="0">
                <a:latin typeface="Fira Sans" panose="020B0604020202020204" charset="0"/>
              </a:rPr>
              <a:t>,</a:t>
            </a:r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>
                <a:latin typeface="Fira Sans" panose="020B0604020202020204" charset="0"/>
              </a:rPr>
              <a:t>1962, has become the capital city after Rwandan independence </a:t>
            </a:r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>
                <a:latin typeface="Fira Sans" panose="020B0604020202020204" charset="0"/>
              </a:rPr>
              <a:t>1994, Genocide against </a:t>
            </a:r>
            <a:r>
              <a:rPr lang="en-US" sz="2200" dirty="0" err="1" smtClean="0">
                <a:latin typeface="Fira Sans" panose="020B0604020202020204" charset="0"/>
              </a:rPr>
              <a:t>tutsi</a:t>
            </a:r>
            <a:r>
              <a:rPr lang="en-US" sz="2200" dirty="0" smtClean="0">
                <a:latin typeface="Fira Sans" panose="020B0604020202020204" charset="0"/>
              </a:rPr>
              <a:t>, Country destruction</a:t>
            </a:r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>
                <a:latin typeface="Fira Sans" panose="020B0604020202020204" charset="0"/>
              </a:rPr>
              <a:t>Present, Kigali  knows a very rapid urbanization as other African cities </a:t>
            </a:r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>
                <a:latin typeface="Fira Sans" panose="020B0604020202020204" charset="0"/>
              </a:rPr>
              <a:t>It is striving to be more clean, Green and safe city</a:t>
            </a:r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>
                <a:latin typeface="Fira Sans" panose="020B0604020202020204" charset="0"/>
              </a:rPr>
              <a:t>Kigali has mountainous, total area 731 </a:t>
            </a:r>
            <a:r>
              <a:rPr lang="en-US" sz="2200" dirty="0" err="1" smtClean="0">
                <a:latin typeface="Fira Sans" panose="020B0604020202020204" charset="0"/>
              </a:rPr>
              <a:t>sq</a:t>
            </a:r>
            <a:r>
              <a:rPr lang="en-US" sz="2200" dirty="0" smtClean="0">
                <a:latin typeface="Fira Sans" panose="020B0604020202020204" charset="0"/>
              </a:rPr>
              <a:t> km </a:t>
            </a:r>
          </a:p>
          <a:p>
            <a:pPr marL="285750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>
                <a:latin typeface="Fira Sans" panose="020B0604020202020204" charset="0"/>
              </a:rPr>
              <a:t>Population 1.5 M projected  to be 3.8  M by 2050</a:t>
            </a:r>
            <a:endParaRPr lang="en-US" sz="2200" dirty="0">
              <a:latin typeface="Fira Sans" panose="020B0604020202020204" charset="0"/>
            </a:endParaRPr>
          </a:p>
        </p:txBody>
      </p:sp>
      <p:pic>
        <p:nvPicPr>
          <p:cNvPr id="23" name="Picture 22" descr="A small house in the background&#10;&#10;Description automatically generated">
            <a:extLst>
              <a:ext uri="{FF2B5EF4-FFF2-40B4-BE49-F238E27FC236}">
                <a16:creationId xmlns:a16="http://schemas.microsoft.com/office/drawing/2014/main" id="{62D8A34E-054F-4A5B-8B68-BDAB3ED4B2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0" r="21480" b="1"/>
          <a:stretch/>
        </p:blipFill>
        <p:spPr>
          <a:xfrm>
            <a:off x="6151418" y="1375917"/>
            <a:ext cx="2633807" cy="2445285"/>
          </a:xfrm>
          <a:prstGeom prst="rect">
            <a:avLst/>
          </a:prstGeom>
        </p:spPr>
      </p:pic>
      <p:pic>
        <p:nvPicPr>
          <p:cNvPr id="25" name="Picture 24" descr="A view of a city&#10;&#10;Description automatically generated">
            <a:extLst>
              <a:ext uri="{FF2B5EF4-FFF2-40B4-BE49-F238E27FC236}">
                <a16:creationId xmlns:a16="http://schemas.microsoft.com/office/drawing/2014/main" id="{A1B336B0-AE35-4110-B08F-D587AEF87C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r="22530" b="2"/>
          <a:stretch/>
        </p:blipFill>
        <p:spPr>
          <a:xfrm>
            <a:off x="6151418" y="3895493"/>
            <a:ext cx="2763116" cy="28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>
            <a:extLst>
              <a:ext uri="{FF2B5EF4-FFF2-40B4-BE49-F238E27FC236}">
                <a16:creationId xmlns:a16="http://schemas.microsoft.com/office/drawing/2014/main" id="{3CD7B6A4-7EFD-41B7-B27E-098A0A4E5C76}"/>
              </a:ext>
            </a:extLst>
          </p:cNvPr>
          <p:cNvSpPr>
            <a:spLocks/>
          </p:cNvSpPr>
          <p:nvPr/>
        </p:nvSpPr>
        <p:spPr bwMode="auto">
          <a:xfrm>
            <a:off x="7391922" y="1610290"/>
            <a:ext cx="631825" cy="962025"/>
          </a:xfrm>
          <a:custGeom>
            <a:avLst/>
            <a:gdLst>
              <a:gd name="T0" fmla="*/ 225 w 398"/>
              <a:gd name="T1" fmla="*/ 606 h 606"/>
              <a:gd name="T2" fmla="*/ 0 w 398"/>
              <a:gd name="T3" fmla="*/ 606 h 606"/>
              <a:gd name="T4" fmla="*/ 173 w 398"/>
              <a:gd name="T5" fmla="*/ 0 h 606"/>
              <a:gd name="T6" fmla="*/ 398 w 398"/>
              <a:gd name="T7" fmla="*/ 0 h 606"/>
              <a:gd name="T8" fmla="*/ 225 w 398"/>
              <a:gd name="T9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606">
                <a:moveTo>
                  <a:pt x="225" y="606"/>
                </a:moveTo>
                <a:lnTo>
                  <a:pt x="0" y="606"/>
                </a:lnTo>
                <a:lnTo>
                  <a:pt x="173" y="0"/>
                </a:lnTo>
                <a:lnTo>
                  <a:pt x="398" y="0"/>
                </a:lnTo>
                <a:lnTo>
                  <a:pt x="225" y="606"/>
                </a:lnTo>
                <a:close/>
              </a:path>
            </a:pathLst>
          </a:custGeom>
          <a:solidFill>
            <a:srgbClr val="6812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/>
              </a:solidFill>
            </a:endParaRP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3CD7B6A4-7EFD-41B7-B27E-098A0A4E5C76}"/>
              </a:ext>
            </a:extLst>
          </p:cNvPr>
          <p:cNvSpPr>
            <a:spLocks/>
          </p:cNvSpPr>
          <p:nvPr/>
        </p:nvSpPr>
        <p:spPr bwMode="auto">
          <a:xfrm>
            <a:off x="5136400" y="1665290"/>
            <a:ext cx="631825" cy="962025"/>
          </a:xfrm>
          <a:custGeom>
            <a:avLst/>
            <a:gdLst>
              <a:gd name="T0" fmla="*/ 225 w 398"/>
              <a:gd name="T1" fmla="*/ 606 h 606"/>
              <a:gd name="T2" fmla="*/ 0 w 398"/>
              <a:gd name="T3" fmla="*/ 606 h 606"/>
              <a:gd name="T4" fmla="*/ 173 w 398"/>
              <a:gd name="T5" fmla="*/ 0 h 606"/>
              <a:gd name="T6" fmla="*/ 398 w 398"/>
              <a:gd name="T7" fmla="*/ 0 h 606"/>
              <a:gd name="T8" fmla="*/ 225 w 398"/>
              <a:gd name="T9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606">
                <a:moveTo>
                  <a:pt x="225" y="606"/>
                </a:moveTo>
                <a:lnTo>
                  <a:pt x="0" y="606"/>
                </a:lnTo>
                <a:lnTo>
                  <a:pt x="173" y="0"/>
                </a:lnTo>
                <a:lnTo>
                  <a:pt x="398" y="0"/>
                </a:lnTo>
                <a:lnTo>
                  <a:pt x="225" y="606"/>
                </a:lnTo>
                <a:close/>
              </a:path>
            </a:pathLst>
          </a:custGeom>
          <a:solidFill>
            <a:srgbClr val="6812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/>
              </a:solidFill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3CD7B6A4-7EFD-41B7-B27E-098A0A4E5C76}"/>
              </a:ext>
            </a:extLst>
          </p:cNvPr>
          <p:cNvSpPr>
            <a:spLocks/>
          </p:cNvSpPr>
          <p:nvPr/>
        </p:nvSpPr>
        <p:spPr bwMode="auto">
          <a:xfrm>
            <a:off x="3130742" y="1665290"/>
            <a:ext cx="631825" cy="962025"/>
          </a:xfrm>
          <a:custGeom>
            <a:avLst/>
            <a:gdLst>
              <a:gd name="T0" fmla="*/ 225 w 398"/>
              <a:gd name="T1" fmla="*/ 606 h 606"/>
              <a:gd name="T2" fmla="*/ 0 w 398"/>
              <a:gd name="T3" fmla="*/ 606 h 606"/>
              <a:gd name="T4" fmla="*/ 173 w 398"/>
              <a:gd name="T5" fmla="*/ 0 h 606"/>
              <a:gd name="T6" fmla="*/ 398 w 398"/>
              <a:gd name="T7" fmla="*/ 0 h 606"/>
              <a:gd name="T8" fmla="*/ 225 w 398"/>
              <a:gd name="T9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606">
                <a:moveTo>
                  <a:pt x="225" y="606"/>
                </a:moveTo>
                <a:lnTo>
                  <a:pt x="0" y="606"/>
                </a:lnTo>
                <a:lnTo>
                  <a:pt x="173" y="0"/>
                </a:lnTo>
                <a:lnTo>
                  <a:pt x="398" y="0"/>
                </a:lnTo>
                <a:lnTo>
                  <a:pt x="225" y="606"/>
                </a:lnTo>
                <a:close/>
              </a:path>
            </a:pathLst>
          </a:custGeom>
          <a:solidFill>
            <a:srgbClr val="6812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/>
              </a:solidFill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3CD7B6A4-7EFD-41B7-B27E-098A0A4E5C76}"/>
              </a:ext>
            </a:extLst>
          </p:cNvPr>
          <p:cNvSpPr>
            <a:spLocks/>
          </p:cNvSpPr>
          <p:nvPr/>
        </p:nvSpPr>
        <p:spPr bwMode="auto">
          <a:xfrm>
            <a:off x="1151540" y="1596144"/>
            <a:ext cx="631825" cy="962025"/>
          </a:xfrm>
          <a:custGeom>
            <a:avLst/>
            <a:gdLst>
              <a:gd name="T0" fmla="*/ 225 w 398"/>
              <a:gd name="T1" fmla="*/ 606 h 606"/>
              <a:gd name="T2" fmla="*/ 0 w 398"/>
              <a:gd name="T3" fmla="*/ 606 h 606"/>
              <a:gd name="T4" fmla="*/ 173 w 398"/>
              <a:gd name="T5" fmla="*/ 0 h 606"/>
              <a:gd name="T6" fmla="*/ 398 w 398"/>
              <a:gd name="T7" fmla="*/ 0 h 606"/>
              <a:gd name="T8" fmla="*/ 225 w 398"/>
              <a:gd name="T9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606">
                <a:moveTo>
                  <a:pt x="225" y="606"/>
                </a:moveTo>
                <a:lnTo>
                  <a:pt x="0" y="606"/>
                </a:lnTo>
                <a:lnTo>
                  <a:pt x="173" y="0"/>
                </a:lnTo>
                <a:lnTo>
                  <a:pt x="398" y="0"/>
                </a:lnTo>
                <a:lnTo>
                  <a:pt x="225" y="606"/>
                </a:lnTo>
                <a:close/>
              </a:path>
            </a:pathLst>
          </a:custGeom>
          <a:solidFill>
            <a:srgbClr val="6812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2B24C33-B25F-4D45-8B92-00B51798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90" y="368301"/>
            <a:ext cx="6448524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Kigali public transport evolution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" y="1877959"/>
            <a:ext cx="9142581" cy="48162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4C41288-E3CC-470A-873F-77FFACB2605A}"/>
              </a:ext>
            </a:extLst>
          </p:cNvPr>
          <p:cNvGrpSpPr/>
          <p:nvPr/>
        </p:nvGrpSpPr>
        <p:grpSpPr>
          <a:xfrm>
            <a:off x="1142903" y="1596143"/>
            <a:ext cx="850900" cy="962026"/>
            <a:chOff x="1470312" y="1604963"/>
            <a:chExt cx="850900" cy="962026"/>
          </a:xfrm>
        </p:grpSpPr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7A8AB644-540B-487B-8741-236DEA41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949" y="1604963"/>
              <a:ext cx="576263" cy="481013"/>
            </a:xfrm>
            <a:custGeom>
              <a:avLst/>
              <a:gdLst>
                <a:gd name="T0" fmla="*/ 363 w 363"/>
                <a:gd name="T1" fmla="*/ 303 h 303"/>
                <a:gd name="T2" fmla="*/ 138 w 363"/>
                <a:gd name="T3" fmla="*/ 303 h 303"/>
                <a:gd name="T4" fmla="*/ 0 w 363"/>
                <a:gd name="T5" fmla="*/ 0 h 303"/>
                <a:gd name="T6" fmla="*/ 225 w 363"/>
                <a:gd name="T7" fmla="*/ 0 h 303"/>
                <a:gd name="T8" fmla="*/ 363 w 363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03">
                  <a:moveTo>
                    <a:pt x="363" y="303"/>
                  </a:moveTo>
                  <a:lnTo>
                    <a:pt x="138" y="303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363" y="303"/>
                  </a:lnTo>
                  <a:close/>
                </a:path>
              </a:pathLst>
            </a:custGeom>
            <a:solidFill>
              <a:srgbClr val="3163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2"/>
                </a:solidFill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9426B39B-C394-45C6-8B53-CACC5FADB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312" y="2085976"/>
              <a:ext cx="850900" cy="481013"/>
            </a:xfrm>
            <a:custGeom>
              <a:avLst/>
              <a:gdLst>
                <a:gd name="T0" fmla="*/ 536 w 536"/>
                <a:gd name="T1" fmla="*/ 0 h 303"/>
                <a:gd name="T2" fmla="*/ 311 w 536"/>
                <a:gd name="T3" fmla="*/ 0 h 303"/>
                <a:gd name="T4" fmla="*/ 0 w 536"/>
                <a:gd name="T5" fmla="*/ 303 h 303"/>
                <a:gd name="T6" fmla="*/ 225 w 536"/>
                <a:gd name="T7" fmla="*/ 303 h 303"/>
                <a:gd name="T8" fmla="*/ 536 w 5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303">
                  <a:moveTo>
                    <a:pt x="536" y="0"/>
                  </a:moveTo>
                  <a:lnTo>
                    <a:pt x="311" y="0"/>
                  </a:lnTo>
                  <a:lnTo>
                    <a:pt x="0" y="303"/>
                  </a:lnTo>
                  <a:lnTo>
                    <a:pt x="225" y="30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4B3D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2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72BE5D9-77EE-4091-B905-645901185668}"/>
              </a:ext>
            </a:extLst>
          </p:cNvPr>
          <p:cNvSpPr txBox="1"/>
          <p:nvPr/>
        </p:nvSpPr>
        <p:spPr>
          <a:xfrm>
            <a:off x="644774" y="1948797"/>
            <a:ext cx="79508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400" b="1" spc="-300" dirty="0" smtClean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1994</a:t>
            </a:r>
            <a:endParaRPr lang="id-ID" sz="2400" b="1" spc="-3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2BE5D9-77EE-4091-B905-645901185668}"/>
              </a:ext>
            </a:extLst>
          </p:cNvPr>
          <p:cNvSpPr txBox="1"/>
          <p:nvPr/>
        </p:nvSpPr>
        <p:spPr>
          <a:xfrm>
            <a:off x="2592388" y="1926708"/>
            <a:ext cx="68064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400" b="1" spc="-300" dirty="0" smtClean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2008</a:t>
            </a:r>
            <a:endParaRPr lang="id-ID" sz="2400" b="1" spc="-3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2BE5D9-77EE-4091-B905-645901185668}"/>
              </a:ext>
            </a:extLst>
          </p:cNvPr>
          <p:cNvSpPr txBox="1"/>
          <p:nvPr/>
        </p:nvSpPr>
        <p:spPr>
          <a:xfrm>
            <a:off x="4639170" y="1903472"/>
            <a:ext cx="78687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400" b="1" spc="-300" dirty="0" smtClean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2013</a:t>
            </a:r>
            <a:endParaRPr lang="id-ID" sz="2400" b="1" spc="-3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2BE5D9-77EE-4091-B905-645901185668}"/>
              </a:ext>
            </a:extLst>
          </p:cNvPr>
          <p:cNvSpPr txBox="1"/>
          <p:nvPr/>
        </p:nvSpPr>
        <p:spPr>
          <a:xfrm>
            <a:off x="6883603" y="1906637"/>
            <a:ext cx="78687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400" b="1" spc="-300" dirty="0" smtClean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</a:t>
            </a:r>
            <a:endParaRPr lang="id-ID" sz="2400" b="1" spc="-30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C41288-E3CC-470A-873F-77FFACB2605A}"/>
              </a:ext>
            </a:extLst>
          </p:cNvPr>
          <p:cNvGrpSpPr/>
          <p:nvPr/>
        </p:nvGrpSpPr>
        <p:grpSpPr>
          <a:xfrm>
            <a:off x="3123620" y="1662966"/>
            <a:ext cx="850900" cy="962026"/>
            <a:chOff x="1470312" y="1604963"/>
            <a:chExt cx="850900" cy="962026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7A8AB644-540B-487B-8741-236DEA41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949" y="1604963"/>
              <a:ext cx="576263" cy="481013"/>
            </a:xfrm>
            <a:custGeom>
              <a:avLst/>
              <a:gdLst>
                <a:gd name="T0" fmla="*/ 363 w 363"/>
                <a:gd name="T1" fmla="*/ 303 h 303"/>
                <a:gd name="T2" fmla="*/ 138 w 363"/>
                <a:gd name="T3" fmla="*/ 303 h 303"/>
                <a:gd name="T4" fmla="*/ 0 w 363"/>
                <a:gd name="T5" fmla="*/ 0 h 303"/>
                <a:gd name="T6" fmla="*/ 225 w 363"/>
                <a:gd name="T7" fmla="*/ 0 h 303"/>
                <a:gd name="T8" fmla="*/ 363 w 363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03">
                  <a:moveTo>
                    <a:pt x="363" y="303"/>
                  </a:moveTo>
                  <a:lnTo>
                    <a:pt x="138" y="303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363" y="303"/>
                  </a:lnTo>
                  <a:close/>
                </a:path>
              </a:pathLst>
            </a:custGeom>
            <a:solidFill>
              <a:srgbClr val="3163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2"/>
                </a:solidFill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9426B39B-C394-45C6-8B53-CACC5FADB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312" y="2085976"/>
              <a:ext cx="850900" cy="481013"/>
            </a:xfrm>
            <a:custGeom>
              <a:avLst/>
              <a:gdLst>
                <a:gd name="T0" fmla="*/ 536 w 536"/>
                <a:gd name="T1" fmla="*/ 0 h 303"/>
                <a:gd name="T2" fmla="*/ 311 w 536"/>
                <a:gd name="T3" fmla="*/ 0 h 303"/>
                <a:gd name="T4" fmla="*/ 0 w 536"/>
                <a:gd name="T5" fmla="*/ 303 h 303"/>
                <a:gd name="T6" fmla="*/ 225 w 536"/>
                <a:gd name="T7" fmla="*/ 303 h 303"/>
                <a:gd name="T8" fmla="*/ 536 w 5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303">
                  <a:moveTo>
                    <a:pt x="536" y="0"/>
                  </a:moveTo>
                  <a:lnTo>
                    <a:pt x="311" y="0"/>
                  </a:lnTo>
                  <a:lnTo>
                    <a:pt x="0" y="303"/>
                  </a:lnTo>
                  <a:lnTo>
                    <a:pt x="225" y="30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4B3D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4C41288-E3CC-470A-873F-77FFACB2605A}"/>
              </a:ext>
            </a:extLst>
          </p:cNvPr>
          <p:cNvGrpSpPr/>
          <p:nvPr/>
        </p:nvGrpSpPr>
        <p:grpSpPr>
          <a:xfrm>
            <a:off x="5127677" y="1662966"/>
            <a:ext cx="850900" cy="962026"/>
            <a:chOff x="1470312" y="1604963"/>
            <a:chExt cx="850900" cy="962026"/>
          </a:xfrm>
        </p:grpSpPr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7A8AB644-540B-487B-8741-236DEA41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949" y="1604963"/>
              <a:ext cx="576263" cy="481013"/>
            </a:xfrm>
            <a:custGeom>
              <a:avLst/>
              <a:gdLst>
                <a:gd name="T0" fmla="*/ 363 w 363"/>
                <a:gd name="T1" fmla="*/ 303 h 303"/>
                <a:gd name="T2" fmla="*/ 138 w 363"/>
                <a:gd name="T3" fmla="*/ 303 h 303"/>
                <a:gd name="T4" fmla="*/ 0 w 363"/>
                <a:gd name="T5" fmla="*/ 0 h 303"/>
                <a:gd name="T6" fmla="*/ 225 w 363"/>
                <a:gd name="T7" fmla="*/ 0 h 303"/>
                <a:gd name="T8" fmla="*/ 363 w 363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03">
                  <a:moveTo>
                    <a:pt x="363" y="303"/>
                  </a:moveTo>
                  <a:lnTo>
                    <a:pt x="138" y="303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363" y="303"/>
                  </a:lnTo>
                  <a:close/>
                </a:path>
              </a:pathLst>
            </a:custGeom>
            <a:solidFill>
              <a:srgbClr val="3163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2"/>
                </a:solidFill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9426B39B-C394-45C6-8B53-CACC5FADB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312" y="2085976"/>
              <a:ext cx="850900" cy="481013"/>
            </a:xfrm>
            <a:custGeom>
              <a:avLst/>
              <a:gdLst>
                <a:gd name="T0" fmla="*/ 536 w 536"/>
                <a:gd name="T1" fmla="*/ 0 h 303"/>
                <a:gd name="T2" fmla="*/ 311 w 536"/>
                <a:gd name="T3" fmla="*/ 0 h 303"/>
                <a:gd name="T4" fmla="*/ 0 w 536"/>
                <a:gd name="T5" fmla="*/ 303 h 303"/>
                <a:gd name="T6" fmla="*/ 225 w 536"/>
                <a:gd name="T7" fmla="*/ 303 h 303"/>
                <a:gd name="T8" fmla="*/ 536 w 5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303">
                  <a:moveTo>
                    <a:pt x="536" y="0"/>
                  </a:moveTo>
                  <a:lnTo>
                    <a:pt x="311" y="0"/>
                  </a:lnTo>
                  <a:lnTo>
                    <a:pt x="0" y="303"/>
                  </a:lnTo>
                  <a:lnTo>
                    <a:pt x="225" y="30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4B3D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4C41288-E3CC-470A-873F-77FFACB2605A}"/>
              </a:ext>
            </a:extLst>
          </p:cNvPr>
          <p:cNvGrpSpPr/>
          <p:nvPr/>
        </p:nvGrpSpPr>
        <p:grpSpPr>
          <a:xfrm>
            <a:off x="7388223" y="1609325"/>
            <a:ext cx="850900" cy="962026"/>
            <a:chOff x="1470312" y="1604963"/>
            <a:chExt cx="850900" cy="962026"/>
          </a:xfrm>
        </p:grpSpPr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7A8AB644-540B-487B-8741-236DEA41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949" y="1604963"/>
              <a:ext cx="576263" cy="481013"/>
            </a:xfrm>
            <a:custGeom>
              <a:avLst/>
              <a:gdLst>
                <a:gd name="T0" fmla="*/ 363 w 363"/>
                <a:gd name="T1" fmla="*/ 303 h 303"/>
                <a:gd name="T2" fmla="*/ 138 w 363"/>
                <a:gd name="T3" fmla="*/ 303 h 303"/>
                <a:gd name="T4" fmla="*/ 0 w 363"/>
                <a:gd name="T5" fmla="*/ 0 h 303"/>
                <a:gd name="T6" fmla="*/ 225 w 363"/>
                <a:gd name="T7" fmla="*/ 0 h 303"/>
                <a:gd name="T8" fmla="*/ 363 w 363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03">
                  <a:moveTo>
                    <a:pt x="363" y="303"/>
                  </a:moveTo>
                  <a:lnTo>
                    <a:pt x="138" y="303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363" y="303"/>
                  </a:lnTo>
                  <a:close/>
                </a:path>
              </a:pathLst>
            </a:custGeom>
            <a:solidFill>
              <a:srgbClr val="3163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2"/>
                </a:solidFill>
              </a:endParaRP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9426B39B-C394-45C6-8B53-CACC5FADB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312" y="2085976"/>
              <a:ext cx="850900" cy="481013"/>
            </a:xfrm>
            <a:custGeom>
              <a:avLst/>
              <a:gdLst>
                <a:gd name="T0" fmla="*/ 536 w 536"/>
                <a:gd name="T1" fmla="*/ 0 h 303"/>
                <a:gd name="T2" fmla="*/ 311 w 536"/>
                <a:gd name="T3" fmla="*/ 0 h 303"/>
                <a:gd name="T4" fmla="*/ 0 w 536"/>
                <a:gd name="T5" fmla="*/ 303 h 303"/>
                <a:gd name="T6" fmla="*/ 225 w 536"/>
                <a:gd name="T7" fmla="*/ 303 h 303"/>
                <a:gd name="T8" fmla="*/ 536 w 5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303">
                  <a:moveTo>
                    <a:pt x="536" y="0"/>
                  </a:moveTo>
                  <a:lnTo>
                    <a:pt x="311" y="0"/>
                  </a:lnTo>
                  <a:lnTo>
                    <a:pt x="0" y="303"/>
                  </a:lnTo>
                  <a:lnTo>
                    <a:pt x="225" y="30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4B3D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2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7147E77-707B-46A7-AB61-393B913252AD}"/>
              </a:ext>
            </a:extLst>
          </p:cNvPr>
          <p:cNvSpPr txBox="1"/>
          <p:nvPr/>
        </p:nvSpPr>
        <p:spPr>
          <a:xfrm>
            <a:off x="1177858" y="3275665"/>
            <a:ext cx="1368373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*Minibuses 18 seats each</a:t>
            </a:r>
          </a:p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Twegerane)</a:t>
            </a:r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id-ID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147E77-707B-46A7-AB61-393B913252AD}"/>
              </a:ext>
            </a:extLst>
          </p:cNvPr>
          <p:cNvSpPr txBox="1"/>
          <p:nvPr/>
        </p:nvSpPr>
        <p:spPr>
          <a:xfrm>
            <a:off x="3398257" y="3275665"/>
            <a:ext cx="1586017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*Public transport   policy and service reforms</a:t>
            </a: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id-ID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147E77-707B-46A7-AB61-393B913252AD}"/>
              </a:ext>
            </a:extLst>
          </p:cNvPr>
          <p:cNvSpPr txBox="1"/>
          <p:nvPr/>
        </p:nvSpPr>
        <p:spPr>
          <a:xfrm>
            <a:off x="5364116" y="3275665"/>
            <a:ext cx="1860111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*Service plan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*Contracts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*Tap &amp;Go  Cards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*Buses ( 29, 50-70)seats</a:t>
            </a:r>
          </a:p>
          <a:p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id-ID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147E77-707B-46A7-AB61-393B913252AD}"/>
              </a:ext>
            </a:extLst>
          </p:cNvPr>
          <p:cNvSpPr txBox="1"/>
          <p:nvPr/>
        </p:nvSpPr>
        <p:spPr>
          <a:xfrm>
            <a:off x="7693111" y="3395495"/>
            <a:ext cx="143684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*Subsidy of </a:t>
            </a:r>
            <a:r>
              <a:rPr lang="en-US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Frw</a:t>
            </a:r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29.3 billion under </a:t>
            </a:r>
            <a:r>
              <a:rPr lang="en-US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Covid</a:t>
            </a:r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19</a:t>
            </a:r>
            <a:endParaRPr 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id-ID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58776" y="1736726"/>
            <a:ext cx="8426450" cy="44516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form of public transport started in 1970s</a:t>
            </a:r>
            <a:r>
              <a:rPr lang="en-US" sz="2400" dirty="0" smtClean="0"/>
              <a:t>, by business men who brought the 16-seater Nissan </a:t>
            </a:r>
            <a:r>
              <a:rPr lang="en-US" sz="2400" dirty="0" err="1" smtClean="0"/>
              <a:t>Urvan</a:t>
            </a:r>
            <a:r>
              <a:rPr lang="en-US" sz="2400" dirty="0" smtClean="0"/>
              <a:t> omnibuses in Kigali</a:t>
            </a:r>
          </a:p>
          <a:p>
            <a:r>
              <a:rPr lang="en-US" sz="2400" b="1" dirty="0" smtClean="0"/>
              <a:t>From 1970s-1990s, </a:t>
            </a:r>
            <a:r>
              <a:rPr lang="en-US" sz="2400" dirty="0" smtClean="0"/>
              <a:t>city public transport  was for individuals who buy minibuses and look for passengers on street</a:t>
            </a:r>
          </a:p>
          <a:p>
            <a:r>
              <a:rPr lang="en-US" sz="2400" dirty="0" smtClean="0"/>
              <a:t>Due to big number of passengers, conductors were calling people to squeeze themselves,  where result in local name of </a:t>
            </a:r>
            <a:r>
              <a:rPr lang="en-US" sz="2400" b="1" dirty="0" smtClean="0"/>
              <a:t>Twegerane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15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Situation before 2013 reforms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Minibuses (18 seats) were owned by individuals</a:t>
            </a:r>
          </a:p>
          <a:p>
            <a:r>
              <a:rPr lang="en-US" smtClean="0"/>
              <a:t>Minibuses were overcrowded</a:t>
            </a:r>
          </a:p>
          <a:p>
            <a:r>
              <a:rPr lang="en-US" smtClean="0"/>
              <a:t>Individuals/owners decided at what route and time to operate</a:t>
            </a:r>
          </a:p>
          <a:p>
            <a:r>
              <a:rPr lang="en-US" smtClean="0"/>
              <a:t>Bus stops and terminals were chaos in peak hours</a:t>
            </a:r>
          </a:p>
          <a:p>
            <a:r>
              <a:rPr lang="en-US" smtClean="0"/>
              <a:t>Women, Children, elderly, disabled people were not able to access public transport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35175"/>
            <a:ext cx="4156075" cy="4156075"/>
          </a:xfrm>
        </p:spPr>
      </p:pic>
    </p:spTree>
    <p:extLst>
      <p:ext uri="{BB962C8B-B14F-4D97-AF65-F5344CB8AC3E}">
        <p14:creationId xmlns:p14="http://schemas.microsoft.com/office/powerpoint/2010/main" val="30194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655" y="332509"/>
            <a:ext cx="6539345" cy="8279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Situation before </a:t>
            </a:r>
            <a:r>
              <a:rPr lang="en-US" dirty="0"/>
              <a:t>2013 </a:t>
            </a:r>
            <a:r>
              <a:rPr lang="en-US" dirty="0" smtClean="0"/>
              <a:t>reforms/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cont’d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7" y="2091548"/>
            <a:ext cx="5532582" cy="395827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775" y="1736727"/>
            <a:ext cx="3104862" cy="512127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Public transport reforms have progressed since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Minibuses/Twegerane which were owned by individual grouped into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First come first serviced (FCFS) approach introduced by queues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Unfortunately, service remains inefficient and inadequate access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236" y="368302"/>
            <a:ext cx="6594764" cy="7921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Government policy towards public transport reforms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8" y="2592699"/>
            <a:ext cx="2549236" cy="2910684"/>
          </a:xfrm>
          <a:ln w="57150">
            <a:solidFill>
              <a:srgbClr val="28CC78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2964873" y="1505528"/>
            <a:ext cx="6077527" cy="5190836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Joint technical team , Ministry of Infrastructure(MININFRA), City of Kigali (</a:t>
            </a:r>
            <a:r>
              <a:rPr lang="en-US" sz="2000" dirty="0" err="1" smtClean="0"/>
              <a:t>CoK</a:t>
            </a:r>
            <a:r>
              <a:rPr lang="en-US" sz="2000" dirty="0" smtClean="0"/>
              <a:t>) and Rwanda regulatory Agency (RURA)drafted a policy in 2011 A and approved by the cabinet in 20212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In 2012, steering committee composed by government institutions and privates operators formulated to designs solutions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Reforms included forming cooperatives and companies in place of former associations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Strong resistance raised from former minibuses owners but steering played a great role to convince them 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9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6" y="368302"/>
            <a:ext cx="6567054" cy="7921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Public transport reforms </a:t>
            </a:r>
            <a:r>
              <a:rPr lang="en-US" dirty="0"/>
              <a:t>(</a:t>
            </a:r>
            <a:r>
              <a:rPr lang="en-US" dirty="0" smtClean="0"/>
              <a:t>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1601" y="1431636"/>
            <a:ext cx="4821382" cy="50707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United minibus cooperatives formed Rwanda Federation of Transport Cooperatives (RFTC)/early transformed to </a:t>
            </a:r>
            <a:r>
              <a:rPr lang="en-US" sz="2000" dirty="0" err="1" smtClean="0"/>
              <a:t>Jali</a:t>
            </a:r>
            <a:r>
              <a:rPr lang="en-US" sz="2000" dirty="0" smtClean="0"/>
              <a:t> transport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Other owners formed companies like Kigali Bus Services (KBS) and Royal Express and other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In August 2013, Government signed contracts with 3 operators RFTC, KBS and Royal express to operate the defined routes 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09" y="2565826"/>
            <a:ext cx="3986099" cy="2612273"/>
          </a:xfrm>
        </p:spPr>
      </p:pic>
    </p:spTree>
    <p:extLst>
      <p:ext uri="{BB962C8B-B14F-4D97-AF65-F5344CB8AC3E}">
        <p14:creationId xmlns:p14="http://schemas.microsoft.com/office/powerpoint/2010/main" val="17243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418" y="368302"/>
            <a:ext cx="6548581" cy="792161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 transport reforms  /cont’d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7783" y="1394692"/>
            <a:ext cx="4350400" cy="5264726"/>
          </a:xfrm>
        </p:spPr>
        <p:txBody>
          <a:bodyPr>
            <a:noAutofit/>
          </a:bodyPr>
          <a:lstStyle/>
          <a:p>
            <a:r>
              <a:rPr lang="en-US" sz="2000" dirty="0" smtClean="0"/>
              <a:t>Government facilitated access to loans for the company</a:t>
            </a:r>
          </a:p>
          <a:p>
            <a:r>
              <a:rPr lang="en-US" sz="2000" dirty="0" smtClean="0"/>
              <a:t>Importation for high capacity buses was waived</a:t>
            </a:r>
          </a:p>
          <a:p>
            <a:r>
              <a:rPr lang="en-US" sz="2000" dirty="0" smtClean="0"/>
              <a:t>Small buses consistently replaced by ones with high capacity especially for the trunk routes</a:t>
            </a:r>
          </a:p>
          <a:p>
            <a:r>
              <a:rPr lang="en-US" sz="2000" dirty="0" smtClean="0"/>
              <a:t>Buses with access to disabled people</a:t>
            </a:r>
          </a:p>
          <a:p>
            <a:r>
              <a:rPr lang="en-US" sz="2000" dirty="0" smtClean="0"/>
              <a:t>Consistent Service inspection by steering committee (COK, RURA and RNP)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82" y="2402398"/>
            <a:ext cx="4420135" cy="2562321"/>
          </a:xfrm>
        </p:spPr>
      </p:pic>
    </p:spTree>
    <p:extLst>
      <p:ext uri="{BB962C8B-B14F-4D97-AF65-F5344CB8AC3E}">
        <p14:creationId xmlns:p14="http://schemas.microsoft.com/office/powerpoint/2010/main" val="22995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851"/>
      </a:accent1>
      <a:accent2>
        <a:srgbClr val="3B85B8"/>
      </a:accent2>
      <a:accent3>
        <a:srgbClr val="8C089C"/>
      </a:accent3>
      <a:accent4>
        <a:srgbClr val="D63369"/>
      </a:accent4>
      <a:accent5>
        <a:srgbClr val="FF8C00"/>
      </a:accent5>
      <a:accent6>
        <a:srgbClr val="FFB812"/>
      </a:accent6>
      <a:hlink>
        <a:srgbClr val="00000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2368</TotalTime>
  <Words>850</Words>
  <Application>Microsoft Office PowerPoint</Application>
  <PresentationFormat>On-screen Show (4:3)</PresentationFormat>
  <Paragraphs>120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Segoe UI</vt:lpstr>
      <vt:lpstr>Calibri</vt:lpstr>
      <vt:lpstr>Fira Sans</vt:lpstr>
      <vt:lpstr>Trebuchet MS</vt:lpstr>
      <vt:lpstr>Fira Sans Medium</vt:lpstr>
      <vt:lpstr>Office Theme</vt:lpstr>
      <vt:lpstr>          Kigali Public Transport Reforms</vt:lpstr>
      <vt:lpstr>City general overview</vt:lpstr>
      <vt:lpstr>Kigali public transport evolution</vt:lpstr>
      <vt:lpstr>Background </vt:lpstr>
      <vt:lpstr>Situation before 2013 reforms</vt:lpstr>
      <vt:lpstr>Situation before 2013 reforms/ cont’d</vt:lpstr>
      <vt:lpstr>Government policy towards public transport reforms</vt:lpstr>
      <vt:lpstr>Public transport reforms (2013)</vt:lpstr>
      <vt:lpstr>Public transport reforms  /cont’d</vt:lpstr>
      <vt:lpstr>Impact of the reforms to the drivers</vt:lpstr>
      <vt:lpstr>Smart technology &amp; fare collection</vt:lpstr>
      <vt:lpstr>Current operational status</vt:lpstr>
      <vt:lpstr>Public transport services during Covid- 19 pandemic</vt:lpstr>
      <vt:lpstr>Upcoming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Kost</dc:creator>
  <cp:lastModifiedBy>ITDP Africa</cp:lastModifiedBy>
  <cp:revision>283</cp:revision>
  <dcterms:created xsi:type="dcterms:W3CDTF">2020-02-23T18:27:29Z</dcterms:created>
  <dcterms:modified xsi:type="dcterms:W3CDTF">2021-04-30T06:27:46Z</dcterms:modified>
</cp:coreProperties>
</file>