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  <p:sldMasterId id="2147483680" r:id="rId2"/>
    <p:sldMasterId id="2147483705" r:id="rId3"/>
  </p:sldMasterIdLst>
  <p:notesMasterIdLst>
    <p:notesMasterId r:id="rId24"/>
  </p:notesMasterIdLst>
  <p:sldIdLst>
    <p:sldId id="418" r:id="rId4"/>
    <p:sldId id="689" r:id="rId5"/>
    <p:sldId id="729" r:id="rId6"/>
    <p:sldId id="730" r:id="rId7"/>
    <p:sldId id="731" r:id="rId8"/>
    <p:sldId id="690" r:id="rId9"/>
    <p:sldId id="732" r:id="rId10"/>
    <p:sldId id="716" r:id="rId11"/>
    <p:sldId id="719" r:id="rId12"/>
    <p:sldId id="720" r:id="rId13"/>
    <p:sldId id="722" r:id="rId14"/>
    <p:sldId id="717" r:id="rId15"/>
    <p:sldId id="691" r:id="rId16"/>
    <p:sldId id="728" r:id="rId17"/>
    <p:sldId id="718" r:id="rId18"/>
    <p:sldId id="727" r:id="rId19"/>
    <p:sldId id="724" r:id="rId20"/>
    <p:sldId id="692" r:id="rId21"/>
    <p:sldId id="726" r:id="rId22"/>
    <p:sldId id="4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BS" initials="DB" lastIdx="1" clrIdx="0">
    <p:extLst>
      <p:ext uri="{19B8F6BF-5375-455C-9EA6-DF929625EA0E}">
        <p15:presenceInfo xmlns:p15="http://schemas.microsoft.com/office/powerpoint/2012/main" userId="U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EDE"/>
    <a:srgbClr val="00B050"/>
    <a:srgbClr val="000000"/>
    <a:srgbClr val="5FBD39"/>
    <a:srgbClr val="4EB436"/>
    <a:srgbClr val="5EB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89" y="62"/>
      </p:cViewPr>
      <p:guideLst>
        <p:guide orient="horz" pos="220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FD1F0-829E-4F64-9062-EB4E8715C0A3}" type="datetimeFigureOut">
              <a:rPr lang="en-US" smtClean="0"/>
              <a:t>27/04/2021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4FCE7-C16D-48AC-9E93-FC728D87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7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C5B2-41DD-BF4F-9067-4283D7F96C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7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C5B2-41DD-BF4F-9067-4283D7F96C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4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56C5B2-41DD-BF4F-9067-4283D7F96C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5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19E-8C4C-4053-96ED-692093E54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DEEA-C554-4345-BE2B-88C7B770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76C2-4197-4D93-8206-91A18524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0279F-805A-4A53-A97F-58E9C5BE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489A-4596-4E87-A0A6-1B2D3A3C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3C11-9BDB-4B77-BBE3-841ED3F2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94860-D061-4F96-B01E-D819AB307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694B9-F6FB-4E2B-B7E9-9E378587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13494-6AD0-4781-B952-E6B1B7F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E031C-646C-41E7-AD26-293F49E7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998AA-A6D7-4BC2-8A8F-5074A9D02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B4CB0-BB6C-42A6-AC4A-90451F0AA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6F6D-C461-43F0-A1CD-07CCA982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B7FD0-9B75-452C-97A9-B5C35242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F403-557E-44A3-ABD7-4D806BCA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chapter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rgbClr val="0498D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Chapter number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04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</p:spPr>
        <p:txBody>
          <a:bodyPr/>
          <a:lstStyle/>
          <a:p>
            <a:r>
              <a:rPr lang="en-US" dirty="0"/>
              <a:t>Drag relevant picture/photo to placeholder or click icon to add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55703" y="4317902"/>
            <a:ext cx="6036296" cy="254098"/>
          </a:xfrm>
        </p:spPr>
        <p:txBody>
          <a:bodyPr>
            <a:normAutofit/>
          </a:bodyPr>
          <a:lstStyle>
            <a:lvl1pPr marL="0" algn="r" defTabSz="914400" rtl="0" eaLnBrk="1" latinLnBrk="0" hangingPunct="1">
              <a:defRPr lang="en-GB" sz="1400" b="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Description of Photo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484" y="6470704"/>
            <a:ext cx="1800739" cy="3206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880" y="0"/>
            <a:ext cx="758530" cy="10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799" y="-2319"/>
            <a:ext cx="11393342" cy="505097"/>
          </a:xfrm>
        </p:spPr>
        <p:txBody>
          <a:bodyPr anchor="t">
            <a:normAutofit/>
          </a:bodyPr>
          <a:lstStyle>
            <a:lvl1pPr>
              <a:defRPr lang="en-US" sz="4400" b="0" i="0" kern="1200" cap="all" spc="10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Frutiger LT Std 47 Light Condensed" charset="0"/>
                <a:cs typeface="Frutiger LT Std 47 Light Condensed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7100" y="1268919"/>
            <a:ext cx="11017800" cy="4982082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buClr>
                <a:schemeClr val="tx1"/>
              </a:buClr>
              <a:defRPr lang="en-US" sz="2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49215"/>
            <a:ext cx="12192000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799" y="543743"/>
            <a:ext cx="11395494" cy="480646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rgbClr val="5A90E3"/>
                </a:solidFill>
                <a:latin typeface="+mj-lt"/>
              </a:defRPr>
            </a:lvl1pPr>
            <a:lvl2pPr algn="r">
              <a:defRPr sz="3600">
                <a:latin typeface="+mj-lt"/>
              </a:defRPr>
            </a:lvl2pPr>
            <a:lvl3pPr algn="r">
              <a:defRPr sz="2800">
                <a:latin typeface="+mj-lt"/>
              </a:defRPr>
            </a:lvl3pPr>
            <a:lvl4pPr algn="r">
              <a:defRPr sz="2800">
                <a:latin typeface="+mj-lt"/>
              </a:defRPr>
            </a:lvl4pPr>
            <a:lvl5pPr algn="r"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 altLang="zh-CN" dirty="0"/>
              <a:t>Edit</a:t>
            </a:r>
            <a:r>
              <a:rPr lang="zh-CN" altLang="en-US" dirty="0"/>
              <a:t> </a:t>
            </a:r>
            <a:r>
              <a:rPr lang="en-US" altLang="zh-CN" dirty="0"/>
              <a:t>Sub-Title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515600" y="6400800"/>
            <a:ext cx="1676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714" y="6488289"/>
            <a:ext cx="1800739" cy="3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47EA3-168C-CB4A-9697-C89D51CF9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967AB0-4122-2F45-817E-6E5C90C0D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4183BE-5B81-1A4E-B40F-0CD144C9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7DDC5-04BE-6448-8740-B0826759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012C1-7295-5A46-80F2-A7CF5A73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39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B0FBF-37A9-4543-87E1-886E4D6B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BB7467-B5BF-FD42-B0E0-B5383C24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88E76-2D0C-0043-BC14-493DF2CB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718AF-528B-9742-8CEE-394BE1D9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C0E84-4C13-014D-AB20-36E2F265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58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831BA-F104-CC46-BF40-3A9AF234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7CD279-BAFA-8B42-A081-316FE5EA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489FE-4DA7-3E48-BF29-18114C6F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EACE2-D4F9-FF45-962F-1A8D142E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5EA94-A45B-FA4D-84A1-C9EC1574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0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77B62-F4A1-6945-AA26-DA814255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3F893-2F7A-8148-8383-5DA6C7558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50946-E083-BD49-917F-22800D5A3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D1E34A-39AA-2442-9D6F-527EF3AB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102F81-5940-6D49-A395-06B326B5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147FC4-1877-0742-8D7A-C7F14BD0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66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DB83B-7D40-1646-9689-58E8327C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09A385-96F4-3341-931C-396AFCEC6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5BB909-6A18-8346-A718-49345BDC1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204019-EC0F-BB4F-8B73-14C8165C9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58ED86-6EE4-BE46-BF1D-9E8E5502A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A29FFA-47B7-6B43-8C7E-5AFFBDE5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16073B-7032-3041-94E6-DC46163A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EF6329-3310-2A43-BC63-49B2470C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29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8A9B7-3A28-894A-9BAC-F608A8B8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1BD87F-B736-524B-8D1D-ACC47B3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4596C-BEFB-9B44-B391-E2606B7F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B7645E-6EA8-4047-91FA-40D3CE25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1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1CF2-BEDF-4EF3-BFDA-C1A92D16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FF39-00A2-4929-8E01-81D517EA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7A1C-FAAE-46D5-9D6C-C4E99FE7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9B9E-A8DB-47C8-B896-D9F01AB2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67AF-5327-43A7-8EF9-403E0767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8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D06A6E-5F00-0640-98E4-22B8BDF3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4EB1CD-E9E9-354B-A77D-3A290701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19AF88-1C95-A948-8AD9-6FFF8A90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39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7012A-4788-E743-9C4F-1A5C7C93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EB1F9-1C47-7D49-9156-523B2E2C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D1FED7-A332-084E-B41E-55532710F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574D4D-2FEF-C74C-A886-E8671C19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DF762-FDFE-374A-8488-34C28EF5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2FB0C7-01EA-B74D-B019-2E8B29BB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023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86204-37B6-5A4C-B2A3-132FAC0B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D1A67D-6532-D947-BA1D-6A95DAB8B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83A782-4326-5542-A3F4-595EE6FB2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244B42-B5D0-B843-9B9E-4024F1C5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6B310A-0C3C-6F4D-AB34-CF66A88A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5CB39-CD6E-964E-9469-89DDB485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4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D9F67-D945-1D4C-A75D-47CBD53C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733CB9-ACE2-4544-A249-4E632FFBD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784D5-CC15-C24A-B171-221E62C5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92D85-443D-2F46-8572-20553619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B9BD3-AB21-BF48-9100-DC87AD9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73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FA8CA4-287B-D24A-833E-7A9447B4F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840D5E-92FF-1D4A-9B17-452D5BB7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20514-AFC6-F541-819C-7BDFC5DA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8CE47C-ACB8-1C4C-86F8-98121FB9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873E4-9ED3-8440-86CE-81DA79E5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38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">
            <a:extLst>
              <a:ext uri="{FF2B5EF4-FFF2-40B4-BE49-F238E27FC236}">
                <a16:creationId xmlns:a16="http://schemas.microsoft.com/office/drawing/2014/main" id="{80A1095C-8393-4EBE-99B4-AA2C75AA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06626"/>
            <a:ext cx="10363200" cy="1146175"/>
          </a:xfrm>
        </p:spPr>
        <p:txBody>
          <a:bodyPr/>
          <a:lstStyle>
            <a:lvl1pPr algn="ctr">
              <a:defRPr sz="3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POWERPOINT PRESENTATION TITLE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8534400" cy="609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2447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5C9C79-DDA9-4A57-A1DA-BD35979CF7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252EF-500D-48FE-81AC-72FE16EC9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F76614-13A5-457E-8D0F-696BF973F9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FC19A-D356-40D8-90ED-D6CE6DDC1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676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C84748-9843-41E6-B3C2-717BFFB65F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E43F-FC25-48BA-9E6C-F3649169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67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0BFE9-7770-4019-BAF5-65AF03F06C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52BB2-FEA2-4196-8A8A-4AB4FEFBC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68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03EF-237F-4DA3-9D38-4F14778A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C546-DB1F-4799-BC36-A6A9F54D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81AE3-7B30-4703-AE78-9D7C1D6F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07D4-D3A2-4D1E-84E4-3CE18EA6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B9FFC-CA6B-4FDE-80DE-FC53750D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FD58742-CDD4-4AC9-8981-4B0622D653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0869-0102-4DC2-9C7D-66E93DFBF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02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712C734-26C8-49B6-A347-F7BD79D7BB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0D0BD-950E-4D73-A56E-1E227C1B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36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B9841B-6DF4-4134-97E9-A777E9EC9B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7641B-D9E1-4CE9-8D01-E49B9C629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7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5DEFBC-F3A3-4B49-9C17-2BA1F9F38F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2C271-148D-4A74-A17A-620A0B010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3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BA996B-05BF-4D6B-81D8-AC8FE10261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03991-EB6F-4F97-BDAD-9B623989A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41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C8746C-3CBF-408B-A64B-A2F9B4301A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4021E-BF96-4908-AC0A-DEED0B807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930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462611-586A-4B93-9B1B-9B614160C3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234D8-C37E-4306-8866-19C95CEF3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097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384800" cy="245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71889"/>
            <a:ext cx="5384800" cy="245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5AB99-A1A1-463D-BA93-4DAB003263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0DD00-BF9F-471A-A7C4-7431D42CA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8AF6-9E0D-4B18-A1A3-D1FE4D3E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8AEEF-7716-4C8E-A70C-0D9F2245E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971A5-3FF1-490B-9544-A44A9F6E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792B7-11E7-4B80-8326-2515CDDC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6BB8C-E337-46D6-A9BC-C1404C3D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640A8-38A6-4320-989D-F671517D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0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E0B5-4190-499D-9995-D697DAF9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05FF9-E6FC-4708-BDB0-24A5E9FF2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BFB8D-E548-425E-BEEC-EB987ED0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868C8-0702-42B1-8194-A1CDA08FC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7445C-54B3-4C90-8521-A2195990A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D8DF0-A7AA-4461-995A-A8F452FF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3EB3B-C5C0-4874-BBB3-DE59589D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1216C-6F4B-4F7A-8F2F-14DAD363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ECCB-6F4D-41F0-9658-5E99800D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21BDF-4234-455E-9E1D-14C82C5B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622D-B4AD-4131-A0B1-21394426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A35DB-0EDE-4D98-8B70-6784947E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7BE50-94E9-4DCF-85AA-48CA6F90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B6337-5874-4EFC-893F-90586AE5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29E6A-8D81-4737-850F-F1075600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4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997A-277C-4B3E-AE84-C803682F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A64E-DDD4-42FB-9526-A86C9AE67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7DEE7-F588-4073-B24B-C5154C8A6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9820D-9C9E-4D1F-975B-AA21186A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2AC9-9C54-4F2B-8991-FE461682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B4881-293C-4F98-8B7E-0580790B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8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31DA-2F1A-4768-A18E-B54AB781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D2827-9A18-4DF6-BE81-04BAD4A9E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12F11-0BCC-45A8-8B39-82885A09A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D802D-8E3A-4628-88B5-2347E5B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3FED8-D259-496A-B06C-23C8112A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D82C8-9788-478D-8E61-B60659DC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DE098-B2F2-453D-8B2D-D1D95B1D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87431"/>
            <a:ext cx="105156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8E2A-DAF5-4869-955D-ED26BF9E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A9094-420C-4885-849B-801EF1D77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27/04/2021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CB54-E5E7-40BB-A830-D68390336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2F19-D084-4E5C-A9B2-1FFFE19F6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95" y="6487361"/>
            <a:ext cx="1465108" cy="2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72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6F1508-F4F8-6348-9C64-33184768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1CF2A1-DD77-0742-87DC-202A1C8C6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3C06A-A363-C944-8111-426C73F56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F3A0-0667-2049-A882-9B69A9BE2CC4}" type="datetimeFigureOut">
              <a:rPr lang="fr-FR" smtClean="0"/>
              <a:t>27/04/2021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216B5-54FB-0F45-BD10-0C5850832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0E4BD-FCB9-1F49-BEBF-2E2C96275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3D5D-E3E9-DA47-AF07-539DC78ACB61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1974FCA-0BA6-4440-A1E3-03F1AAC7E5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oter">
            <a:extLst>
              <a:ext uri="{FF2B5EF4-FFF2-40B4-BE49-F238E27FC236}">
                <a16:creationId xmlns:a16="http://schemas.microsoft.com/office/drawing/2014/main" id="{6A856728-F6B8-4112-8AC4-976A10E2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9"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F6ECF3B-B4FB-41CF-90D8-6BE7C98E9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Heading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2D41E8E-4834-4F84-84E2-5975D039E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1"/>
            <a:ext cx="109728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32454" name="Rectangle 6">
            <a:extLst>
              <a:ext uri="{FF2B5EF4-FFF2-40B4-BE49-F238E27FC236}">
                <a16:creationId xmlns:a16="http://schemas.microsoft.com/office/drawing/2014/main" id="{FEAAE9B4-8721-42C4-BB94-50E3319C04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381750"/>
            <a:ext cx="1219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51246648-5644-4F56-B080-56F8D6BD03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C18A8D73-FE6F-42B5-92BE-9634148B9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12192000" cy="0"/>
          </a:xfrm>
          <a:prstGeom prst="line">
            <a:avLst/>
          </a:prstGeom>
          <a:noFill/>
          <a:ln w="6350">
            <a:solidFill>
              <a:srgbClr val="0098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93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98D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C82C77-847A-1A4D-AAB6-C5875CF0B92D}"/>
              </a:ext>
            </a:extLst>
          </p:cNvPr>
          <p:cNvSpPr txBox="1"/>
          <p:nvPr/>
        </p:nvSpPr>
        <p:spPr>
          <a:xfrm>
            <a:off x="7899202" y="4264223"/>
            <a:ext cx="4309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+mj-lt"/>
              </a:rPr>
              <a:t>70th Regular Meeting of CPR UN-Habitat: Changing to Increase Impact, 20 Sep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AB557-DCB8-D643-A318-49922F26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0470" y="5102840"/>
            <a:ext cx="3200400" cy="1450966"/>
          </a:xfrm>
        </p:spPr>
        <p:txBody>
          <a:bodyPr>
            <a:normAutofit/>
          </a:bodyPr>
          <a:lstStyle/>
          <a:p>
            <a:r>
              <a:rPr lang="en-US" i="1" dirty="0"/>
              <a:t>UN-Habitat</a:t>
            </a: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26858564-B312-9541-8A32-58B5BA414D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30470" y="5102840"/>
            <a:ext cx="1960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Stefanie Holzwarth</a:t>
            </a:r>
          </a:p>
          <a:p>
            <a:r>
              <a:rPr lang="en-US" i="1" dirty="0"/>
              <a:t>Urban Mobility</a:t>
            </a:r>
          </a:p>
          <a:p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91F00-A9A0-4D51-AEFF-FEE64742CA31}"/>
              </a:ext>
            </a:extLst>
          </p:cNvPr>
          <p:cNvSpPr txBox="1"/>
          <p:nvPr/>
        </p:nvSpPr>
        <p:spPr>
          <a:xfrm>
            <a:off x="417581" y="4981542"/>
            <a:ext cx="7550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Century Gothic "/>
              </a:rPr>
              <a:t>Rapid Urban Population Growth &amp; Mobility</a:t>
            </a:r>
          </a:p>
        </p:txBody>
      </p:sp>
    </p:spTree>
    <p:extLst>
      <p:ext uri="{BB962C8B-B14F-4D97-AF65-F5344CB8AC3E}">
        <p14:creationId xmlns:p14="http://schemas.microsoft.com/office/powerpoint/2010/main" val="292187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awei to curb traffic blight in Nairobi | CIO East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211"/>
            <a:ext cx="8011148" cy="45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79181" y="1530993"/>
            <a:ext cx="4112819" cy="497059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Low density, urban sprawl</a:t>
            </a:r>
            <a:endParaRPr lang="en-US" altLang="en-US" sz="500" b="1" dirty="0">
              <a:latin typeface="Calibri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/>
                <a:cs typeface="Arial"/>
              </a:rPr>
              <a:t>Car-based</a:t>
            </a:r>
            <a:r>
              <a:rPr lang="en-US" altLang="en-US" sz="2400" dirty="0">
                <a:latin typeface="Calibri"/>
                <a:cs typeface="Arial"/>
              </a:rPr>
              <a:t> transit corridors contributing to congestion, emissions, pollution, accidents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500" b="1" dirty="0">
              <a:latin typeface="Calibri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/>
                <a:cs typeface="Arial"/>
              </a:rPr>
              <a:t>No Integration</a:t>
            </a:r>
            <a:r>
              <a:rPr lang="en-US" altLang="en-US" sz="2400" dirty="0">
                <a:latin typeface="Calibri"/>
                <a:cs typeface="Arial"/>
              </a:rPr>
              <a:t> between mobility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Arial"/>
              </a:rPr>
              <a:t>L</a:t>
            </a:r>
            <a:r>
              <a:rPr lang="en-US" sz="2400" dirty="0">
                <a:cs typeface="Calibri"/>
              </a:rPr>
              <a:t>and use systems have not been able to provide access through </a:t>
            </a:r>
            <a:r>
              <a:rPr lang="en-US" sz="2400" b="1" dirty="0">
                <a:cs typeface="Calibri"/>
              </a:rPr>
              <a:t>proximity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Access is mostly dependent on </a:t>
            </a:r>
            <a:r>
              <a:rPr lang="en-US" sz="2400" b="1" dirty="0">
                <a:cs typeface="Calibri"/>
              </a:rPr>
              <a:t>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400" dirty="0">
              <a:latin typeface="Calibri"/>
              <a:cs typeface="Arial"/>
            </a:endParaRPr>
          </a:p>
        </p:txBody>
      </p:sp>
      <p:sp>
        <p:nvSpPr>
          <p:cNvPr id="6" name="Text Placeholder 6">
            <a:extLst/>
          </p:cNvPr>
          <p:cNvSpPr txBox="1">
            <a:spLocks/>
          </p:cNvSpPr>
          <p:nvPr/>
        </p:nvSpPr>
        <p:spPr>
          <a:xfrm>
            <a:off x="101858" y="145915"/>
            <a:ext cx="11921530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/>
              <a:t>Reality: Car-Based Transit Corridors in many African Cities</a:t>
            </a:r>
          </a:p>
        </p:txBody>
      </p:sp>
    </p:spTree>
    <p:extLst>
      <p:ext uri="{BB962C8B-B14F-4D97-AF65-F5344CB8AC3E}">
        <p14:creationId xmlns:p14="http://schemas.microsoft.com/office/powerpoint/2010/main" val="323512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799" y="1088029"/>
            <a:ext cx="11395494" cy="4806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Bring Rapid Transit to People: Dar </a:t>
            </a:r>
            <a:r>
              <a:rPr lang="en-US" dirty="0" err="1"/>
              <a:t>es</a:t>
            </a:r>
            <a:r>
              <a:rPr lang="en-US" dirty="0"/>
              <a:t> Salaam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0" t="30970" r="19830" b="14430"/>
          <a:stretch/>
        </p:blipFill>
        <p:spPr>
          <a:xfrm>
            <a:off x="539552" y="1616139"/>
            <a:ext cx="3735491" cy="3882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5" t="31100" r="25454" b="14300"/>
          <a:stretch/>
        </p:blipFill>
        <p:spPr>
          <a:xfrm>
            <a:off x="4788024" y="1616139"/>
            <a:ext cx="3735491" cy="3882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98509"/>
            <a:ext cx="3322712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>
                <a:latin typeface="Trebuchet MS" charset="0"/>
                <a:ea typeface="Trebuchet MS" charset="0"/>
                <a:cs typeface="Trebuchet MS" charset="0"/>
              </a:rPr>
              <a:t>After BRT phase 1</a:t>
            </a:r>
          </a:p>
          <a:p>
            <a:r>
              <a:rPr lang="en-US" sz="2200">
                <a:latin typeface="Trebuchet MS" charset="0"/>
                <a:ea typeface="Trebuchet MS" charset="0"/>
                <a:cs typeface="Trebuchet MS" charset="0"/>
              </a:rPr>
              <a:t>8% of residents near rapid transit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5498509"/>
            <a:ext cx="3528392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>
                <a:latin typeface="Trebuchet MS" charset="0"/>
                <a:ea typeface="Trebuchet MS" charset="0"/>
                <a:cs typeface="Trebuchet MS" charset="0"/>
              </a:rPr>
              <a:t>After BRT phases 1-4</a:t>
            </a:r>
          </a:p>
          <a:p>
            <a:r>
              <a:rPr lang="en-US" sz="2200">
                <a:latin typeface="Trebuchet MS" charset="0"/>
                <a:ea typeface="Trebuchet MS" charset="0"/>
                <a:cs typeface="Trebuchet MS" charset="0"/>
              </a:rPr>
              <a:t>33% of residents near rapid transit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F96C8-2E2A-4832-ACCC-1B221F01B6D1}"/>
              </a:ext>
            </a:extLst>
          </p:cNvPr>
          <p:cNvSpPr txBox="1"/>
          <p:nvPr/>
        </p:nvSpPr>
        <p:spPr>
          <a:xfrm>
            <a:off x="8895444" y="2165680"/>
            <a:ext cx="315685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BRT can act as a backbone around which to transform and redevelop the city to further increase sustainability and functional effectiveness</a:t>
            </a:r>
          </a:p>
        </p:txBody>
      </p:sp>
      <p:sp>
        <p:nvSpPr>
          <p:cNvPr id="10" name="Text Placeholder 6">
            <a:extLst/>
          </p:cNvPr>
          <p:cNvSpPr txBox="1">
            <a:spLocks/>
          </p:cNvSpPr>
          <p:nvPr/>
        </p:nvSpPr>
        <p:spPr>
          <a:xfrm>
            <a:off x="101858" y="145915"/>
            <a:ext cx="11921530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500" dirty="0"/>
              <a:t>Good Example of Compact Development and Densification</a:t>
            </a:r>
          </a:p>
        </p:txBody>
      </p:sp>
    </p:spTree>
    <p:extLst>
      <p:ext uri="{BB962C8B-B14F-4D97-AF65-F5344CB8AC3E}">
        <p14:creationId xmlns:p14="http://schemas.microsoft.com/office/powerpoint/2010/main" val="277840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266115" y="194554"/>
            <a:ext cx="10862327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We have to ask ourselves…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992221" y="1902395"/>
            <a:ext cx="101362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0">
              <a:buNone/>
            </a:pPr>
            <a:r>
              <a:rPr lang="en-US" sz="4000" dirty="0">
                <a:latin typeface="Century Gothic" panose="020B0502020202020204" pitchFamily="34" charset="0"/>
              </a:rPr>
              <a:t>How can </a:t>
            </a:r>
            <a:r>
              <a:rPr lang="en-US" sz="4000" b="1" dirty="0">
                <a:latin typeface="Century Gothic" panose="020B0502020202020204" pitchFamily="34" charset="0"/>
              </a:rPr>
              <a:t>urban growth </a:t>
            </a:r>
            <a:r>
              <a:rPr lang="en-US" sz="4000" dirty="0">
                <a:latin typeface="Century Gothic" panose="020B0502020202020204" pitchFamily="34" charset="0"/>
              </a:rPr>
              <a:t>be achieved </a:t>
            </a:r>
            <a:r>
              <a:rPr lang="en-US" sz="4000" b="1" dirty="0">
                <a:latin typeface="Century Gothic" panose="020B0502020202020204" pitchFamily="34" charset="0"/>
              </a:rPr>
              <a:t>without compromising accessibility </a:t>
            </a:r>
            <a:r>
              <a:rPr lang="en-US" sz="4000" dirty="0">
                <a:latin typeface="Century Gothic" panose="020B0502020202020204" pitchFamily="34" charset="0"/>
              </a:rPr>
              <a:t>and exposing urban residents to negative externalities such as traffic, air pollution, emissions, road accidents, etc.?</a:t>
            </a:r>
          </a:p>
        </p:txBody>
      </p:sp>
    </p:spTree>
    <p:extLst>
      <p:ext uri="{BB962C8B-B14F-4D97-AF65-F5344CB8AC3E}">
        <p14:creationId xmlns:p14="http://schemas.microsoft.com/office/powerpoint/2010/main" val="139308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1" y="240323"/>
            <a:ext cx="10354962" cy="48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The Avoid-Shift-Improve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43" y="1506615"/>
            <a:ext cx="10116603" cy="428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597" y="6576650"/>
            <a:ext cx="523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SLoCaT, 2018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43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64" y="1337061"/>
            <a:ext cx="11017800" cy="1439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Urbanisation</a:t>
            </a:r>
            <a:r>
              <a:rPr lang="en-US" dirty="0"/>
              <a:t> is bringing more women into the work force. Gender sensitive solutions can accelerate this trend and encourage more inclusive growth.</a:t>
            </a:r>
          </a:p>
          <a:p>
            <a:pPr marL="0" indent="0">
              <a:buNone/>
            </a:pPr>
            <a:r>
              <a:rPr lang="en-US" dirty="0"/>
              <a:t>- Universal access &amp; affordability of transport needs to be ensured, incl. children, elderly, people with disabilities etc.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0" y="240323"/>
            <a:ext cx="11308657" cy="480646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Understanding the need for equitable and inclusive transport</a:t>
            </a:r>
          </a:p>
        </p:txBody>
      </p:sp>
      <p:pic>
        <p:nvPicPr>
          <p:cNvPr id="4100" name="Picture 4" descr="Gender Sensitive Mini-Bus Services and Transport Infrastructure for African  Cities: A Practical Tool by Flone Initiative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96" y="2776173"/>
            <a:ext cx="2792415" cy="396295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one Initiative on Twitter: &quot;We will be officially releasing the toolkit  online on Thursday 28th February. Stay tuned for snippets from the toolkit  this week! ONLY 3 DAYS TO GO 😁😁😁😁 #GenderSensitiveMa3 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7" y="2798064"/>
            <a:ext cx="5911596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6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1" y="240323"/>
            <a:ext cx="10354962" cy="48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How Nairobi travels…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7597" y="6576650"/>
            <a:ext cx="523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ITDP based  on  secondary data in NMT Policy, 2015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28" y="1143734"/>
            <a:ext cx="7010400" cy="5010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2710" y="1772816"/>
            <a:ext cx="765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13%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575387"/>
            <a:ext cx="765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318030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8" y="1147826"/>
            <a:ext cx="6287714" cy="482865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1" y="240323"/>
            <a:ext cx="11033634" cy="480646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Motorcycles are on the rise…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62" y="2347546"/>
            <a:ext cx="6350684" cy="3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1" y="240323"/>
            <a:ext cx="10354962" cy="48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Moving towards the Sustainable Scenario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7597" y="6576650"/>
            <a:ext cx="523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</a:t>
            </a:r>
            <a:r>
              <a:rPr lang="en-GB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ITDP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Content Placeholder 12"/>
          <p:cNvGraphicFramePr/>
          <p:nvPr>
            <p:extLst>
              <p:ext uri="{D42A27DB-BD31-4B8C-83A1-F6EECF244321}">
                <p14:modId xmlns:p14="http://schemas.microsoft.com/office/powerpoint/2010/main" val="1585045158"/>
              </p:ext>
            </p:extLst>
          </p:nvPr>
        </p:nvGraphicFramePr>
        <p:xfrm>
          <a:off x="1582739" y="1799368"/>
          <a:ext cx="8201025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7565390" imgH="5090160" progId="Excel.Chart.8">
                  <p:embed/>
                </p:oleObj>
              </mc:Choice>
              <mc:Fallback>
                <p:oleObj r:id="rId3" imgW="7565390" imgH="5090160" progId="Excel.Chart.8">
                  <p:embed/>
                  <p:pic>
                    <p:nvPicPr>
                      <p:cNvPr id="249858" name="Content Placeholder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9" y="1799368"/>
                        <a:ext cx="8201025" cy="509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no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1" y="1786667"/>
            <a:ext cx="4794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/>
          <p:nvPr/>
        </p:nvGrpSpPr>
        <p:grpSpPr bwMode="auto">
          <a:xfrm>
            <a:off x="10077451" y="2664554"/>
            <a:ext cx="658813" cy="3060700"/>
            <a:chOff x="279634" y="2414887"/>
            <a:chExt cx="608302" cy="3061004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34" y="2414887"/>
              <a:ext cx="608302" cy="121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34" y="3620949"/>
              <a:ext cx="608302" cy="61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53"/>
            <a:stretch>
              <a:fillRect/>
            </a:stretch>
          </p:blipFill>
          <p:spPr bwMode="auto">
            <a:xfrm>
              <a:off x="279634" y="4233177"/>
              <a:ext cx="608302" cy="124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/>
          <p:nvPr/>
        </p:nvSpPr>
        <p:spPr>
          <a:xfrm>
            <a:off x="7493887" y="1018596"/>
            <a:ext cx="3615441" cy="10429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100" b="1" dirty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Better Scenario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32275" y="1667604"/>
            <a:ext cx="5256214" cy="4814888"/>
            <a:chOff x="4232275" y="1219200"/>
            <a:chExt cx="5256214" cy="4814888"/>
          </a:xfrm>
        </p:grpSpPr>
        <p:sp>
          <p:nvSpPr>
            <p:cNvPr id="14" name="Rectangle 13"/>
            <p:cNvSpPr/>
            <p:nvPr/>
          </p:nvSpPr>
          <p:spPr>
            <a:xfrm>
              <a:off x="7554914" y="1219200"/>
              <a:ext cx="1933575" cy="4814888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" name="Picture 4" descr="yes-gre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26" y="1304925"/>
              <a:ext cx="6207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3"/>
            <p:cNvCxnSpPr/>
            <p:nvPr/>
          </p:nvCxnSpPr>
          <p:spPr>
            <a:xfrm flipV="1">
              <a:off x="4232275" y="1981200"/>
              <a:ext cx="3714750" cy="1416050"/>
            </a:xfrm>
            <a:prstGeom prst="straightConnector1">
              <a:avLst/>
            </a:prstGeom>
            <a:ln w="38100" cmpd="sng">
              <a:solidFill>
                <a:srgbClr val="40404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4"/>
            <p:cNvCxnSpPr/>
            <p:nvPr/>
          </p:nvCxnSpPr>
          <p:spPr>
            <a:xfrm flipV="1">
              <a:off x="5287964" y="2362200"/>
              <a:ext cx="3779837" cy="1384300"/>
            </a:xfrm>
            <a:prstGeom prst="straightConnector1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/>
          </p:cNvPr>
          <p:cNvSpPr txBox="1"/>
          <p:nvPr/>
        </p:nvSpPr>
        <p:spPr>
          <a:xfrm>
            <a:off x="3939473" y="1231835"/>
            <a:ext cx="3615441" cy="10429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100" b="1" dirty="0"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Business as Usual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71139" y="2274822"/>
            <a:ext cx="1872548" cy="4117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5351" y="240323"/>
            <a:ext cx="10354962" cy="48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Designing for Efficiency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20" y="1083340"/>
            <a:ext cx="7473089" cy="57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71" y="242610"/>
            <a:ext cx="11393342" cy="50509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4000">
              <a:latin typeface="TW Cen MT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85351" y="240323"/>
            <a:ext cx="10354962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/>
              <a:t>Lessons Learnt and Recommendations</a:t>
            </a:r>
            <a:endParaRPr lang="en-US" sz="4000" dirty="0"/>
          </a:p>
        </p:txBody>
      </p:sp>
      <p:pic>
        <p:nvPicPr>
          <p:cNvPr id="9" name="Picture 2">
            <a:extLst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405"/>
            <a:ext cx="8101623" cy="416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399" y="1230100"/>
            <a:ext cx="6244287" cy="4986061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en-ZA" alt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Integrated approach - interventions need to address more than one issue (transit-oriented development)</a:t>
            </a:r>
            <a:endParaRPr lang="en-US" sz="1800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Link urban growth with land use policies and transport investments to improve access to jobs, schools, recreation and affordable housing around stations</a:t>
            </a:r>
          </a:p>
          <a:p>
            <a:r>
              <a:rPr lang="en-ZA" alt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Strong political mandate and strategic vision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Plan for NMT, ensure walkability and attractive public spaces; small block size; fine street grid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Design for a mix of different uses – commercial, retail, office, residential  i.e. 15 minutes city/</a:t>
            </a:r>
            <a:r>
              <a:rPr lang="en-US" sz="18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neighbourhood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Institutional arrangement is key - need for interdepartmental collaboration between transport and urban planning authority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Urban mobility plans are about development and urban form and the importance of mobility and connectivity within the urban context</a:t>
            </a:r>
          </a:p>
          <a:p>
            <a:r>
              <a:rPr lang="en-ZA" altLang="en-US" sz="18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Inclusion, community support and participation at early concept stage</a:t>
            </a:r>
          </a:p>
        </p:txBody>
      </p:sp>
    </p:spTree>
    <p:extLst>
      <p:ext uri="{BB962C8B-B14F-4D97-AF65-F5344CB8AC3E}">
        <p14:creationId xmlns:p14="http://schemas.microsoft.com/office/powerpoint/2010/main" val="8576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DF1916-FA18-7C4D-A758-01AAE39C2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414" y="-68096"/>
            <a:ext cx="11395494" cy="480646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Rapid Urbanization Worldwide: Urban Population Projection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C138AA-A644-AB4B-89E9-2BDAA1E746F6}"/>
              </a:ext>
            </a:extLst>
          </p:cNvPr>
          <p:cNvSpPr txBox="1"/>
          <p:nvPr/>
        </p:nvSpPr>
        <p:spPr>
          <a:xfrm>
            <a:off x="2931428" y="5598723"/>
            <a:ext cx="5800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United nations, Department of Economic and Social Affairs, Population Division (2014), World Urbanization Prospects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E05A89-2004-C643-B108-DA4213B9A517}"/>
              </a:ext>
            </a:extLst>
          </p:cNvPr>
          <p:cNvSpPr txBox="1"/>
          <p:nvPr/>
        </p:nvSpPr>
        <p:spPr>
          <a:xfrm>
            <a:off x="1416038" y="47094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1930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C600C7-C8C0-B447-A049-29F5DE39D9A9}"/>
              </a:ext>
            </a:extLst>
          </p:cNvPr>
          <p:cNvSpPr txBox="1"/>
          <p:nvPr/>
        </p:nvSpPr>
        <p:spPr>
          <a:xfrm>
            <a:off x="4312019" y="47094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2008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301A8A-57AF-694D-A5D8-9B0F963FCA69}"/>
              </a:ext>
            </a:extLst>
          </p:cNvPr>
          <p:cNvSpPr txBox="1"/>
          <p:nvPr/>
        </p:nvSpPr>
        <p:spPr>
          <a:xfrm>
            <a:off x="7217617" y="4709424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2861A9-079F-164B-9A98-347AA0BBD8B4}"/>
              </a:ext>
            </a:extLst>
          </p:cNvPr>
          <p:cNvSpPr txBox="1"/>
          <p:nvPr/>
        </p:nvSpPr>
        <p:spPr>
          <a:xfrm>
            <a:off x="10103981" y="47094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2050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AC46D0A-6386-A24E-B653-2D0AC06421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89" y="2243613"/>
            <a:ext cx="2375876" cy="23758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68F6DE0-F440-904A-A4C7-D6CE23D4B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070" y="2241060"/>
            <a:ext cx="2375876" cy="23758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1977A8-22C2-2A45-ACC9-AAAF4CC11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051" y="2241060"/>
            <a:ext cx="2375876" cy="23758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0132E9B-7C6B-CF4B-A586-DEC582E253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32" y="2241060"/>
            <a:ext cx="2375876" cy="23758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277D7B5-87C0-2A46-B4C5-EA6DC80801C5}"/>
              </a:ext>
            </a:extLst>
          </p:cNvPr>
          <p:cNvSpPr/>
          <p:nvPr/>
        </p:nvSpPr>
        <p:spPr>
          <a:xfrm>
            <a:off x="2021668" y="2858042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1A8038-4874-AE40-931E-941BF4CA4A0D}"/>
              </a:ext>
            </a:extLst>
          </p:cNvPr>
          <p:cNvSpPr/>
          <p:nvPr/>
        </p:nvSpPr>
        <p:spPr>
          <a:xfrm>
            <a:off x="4944848" y="2858042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DB5422-B68B-2743-89BA-AF2BEDB0716F}"/>
              </a:ext>
            </a:extLst>
          </p:cNvPr>
          <p:cNvSpPr/>
          <p:nvPr/>
        </p:nvSpPr>
        <p:spPr>
          <a:xfrm>
            <a:off x="7872087" y="2858042"/>
            <a:ext cx="5870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585806-3E76-184A-84D4-682F6DF43655}"/>
              </a:ext>
            </a:extLst>
          </p:cNvPr>
          <p:cNvSpPr/>
          <p:nvPr/>
        </p:nvSpPr>
        <p:spPr>
          <a:xfrm>
            <a:off x="10736810" y="2858042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360264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C5CC-B713-48C6-B08B-F60B1BE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06984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dirty="0">
                <a:solidFill>
                  <a:srgbClr val="0070C0"/>
                </a:solidFill>
                <a:latin typeface="Century Gothic "/>
              </a:rPr>
              <a:t>Thank You For Your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14" y="0"/>
            <a:ext cx="120551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DF1916-FA18-7C4D-A758-01AAE39C2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509" y="291827"/>
            <a:ext cx="11395494" cy="480646"/>
          </a:xfrm>
        </p:spPr>
        <p:txBody>
          <a:bodyPr/>
          <a:lstStyle/>
          <a:p>
            <a:pPr marL="0" indent="0">
              <a:buNone/>
            </a:pPr>
            <a:r>
              <a:rPr lang="en-GB" sz="3800" dirty="0"/>
              <a:t>More Cities of All Sizes; </a:t>
            </a:r>
            <a:r>
              <a:rPr lang="en-GB" sz="3800" dirty="0"/>
              <a:t>Fastest Growth in Africa and Asia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533" y="1335302"/>
            <a:ext cx="7724721" cy="50724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/>
          </p:cNvPr>
          <p:cNvSpPr txBox="1">
            <a:spLocks/>
          </p:cNvSpPr>
          <p:nvPr/>
        </p:nvSpPr>
        <p:spPr>
          <a:xfrm>
            <a:off x="8686801" y="1880741"/>
            <a:ext cx="1981159" cy="498208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Tw Cen MT" panose="020B0602020104020603" pitchFamily="34" charset="0"/>
              <a:buChar char=" "/>
              <a:defRPr lang="en-US" sz="2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i="1" dirty="0"/>
              <a:t>Nearly </a:t>
            </a:r>
            <a:r>
              <a:rPr lang="en-US" sz="1500" b="1" i="1" dirty="0"/>
              <a:t>90 per cent </a:t>
            </a:r>
            <a:r>
              <a:rPr lang="en-US" sz="1500" i="1" dirty="0"/>
              <a:t>of the urban population increase will be in </a:t>
            </a:r>
            <a:r>
              <a:rPr lang="en-US" sz="1500" b="1" i="1" dirty="0">
                <a:solidFill>
                  <a:srgbClr val="FF0000"/>
                </a:solidFill>
              </a:rPr>
              <a:t>Africa and Asia</a:t>
            </a:r>
            <a:r>
              <a:rPr lang="en-US" sz="1500" i="1" dirty="0"/>
              <a:t>, the fastest urbanizing global regions.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196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1509" y="291827"/>
            <a:ext cx="11395494" cy="480646"/>
          </a:xfrm>
        </p:spPr>
        <p:txBody>
          <a:bodyPr/>
          <a:lstStyle/>
          <a:p>
            <a:pPr marL="0" indent="0">
              <a:buNone/>
            </a:pPr>
            <a:r>
              <a:rPr lang="en-GB" sz="3800" dirty="0"/>
              <a:t>Urban Population Growth in Africa</a:t>
            </a:r>
            <a:endParaRPr lang="en-GB" sz="3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7" y="1077166"/>
            <a:ext cx="10797460" cy="53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9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71509" y="291827"/>
            <a:ext cx="11395494" cy="480646"/>
          </a:xfrm>
        </p:spPr>
        <p:txBody>
          <a:bodyPr/>
          <a:lstStyle/>
          <a:p>
            <a:pPr marL="0" indent="0">
              <a:buNone/>
            </a:pPr>
            <a:r>
              <a:rPr lang="en-GB" sz="3800" dirty="0"/>
              <a:t>African Cities are Growing Out Rather Than Up</a:t>
            </a:r>
            <a:endParaRPr lang="en-GB" sz="3800" dirty="0"/>
          </a:p>
        </p:txBody>
      </p:sp>
      <p:pic>
        <p:nvPicPr>
          <p:cNvPr id="4098" name="Picture 2" descr="https://thecityfix.com/wp-content/uploads/2019/01/19_Blog-Urban_Expansio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" y="1110489"/>
            <a:ext cx="5747511" cy="57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gos Growth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1" y="1750223"/>
            <a:ext cx="5697747" cy="3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0639" y="5261562"/>
            <a:ext cx="3649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Lagos Growth Map – source http://futurecapetown.com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233" y="1839310"/>
            <a:ext cx="1545022" cy="3090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5F10C6-3C5C-404F-AC92-372853C3E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57" y="241246"/>
            <a:ext cx="11742488" cy="480646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Transport Energy and Population Density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27" y="1118680"/>
            <a:ext cx="6167410" cy="57393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91656" y="6522348"/>
            <a:ext cx="3685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TUMI</a:t>
            </a:r>
          </a:p>
        </p:txBody>
      </p:sp>
    </p:spTree>
    <p:extLst>
      <p:ext uri="{BB962C8B-B14F-4D97-AF65-F5344CB8AC3E}">
        <p14:creationId xmlns:p14="http://schemas.microsoft.com/office/powerpoint/2010/main" val="349431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5F10C6-3C5C-404F-AC92-372853C3E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57" y="241246"/>
            <a:ext cx="11742488" cy="480646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Change in Urban Population and Motorization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1120802"/>
            <a:ext cx="7412476" cy="5610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6978" y="6485319"/>
            <a:ext cx="4385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TUMI</a:t>
            </a:r>
          </a:p>
        </p:txBody>
      </p:sp>
      <p:pic>
        <p:nvPicPr>
          <p:cNvPr id="8" name="Content Placeholder 4">
            <a:extLst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43928" y="1435278"/>
            <a:ext cx="3518126" cy="4651131"/>
          </a:xfrm>
        </p:spPr>
      </p:pic>
    </p:spTree>
    <p:extLst>
      <p:ext uri="{BB962C8B-B14F-4D97-AF65-F5344CB8AC3E}">
        <p14:creationId xmlns:p14="http://schemas.microsoft.com/office/powerpoint/2010/main" val="361211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75" y="1378825"/>
            <a:ext cx="8105623" cy="50535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83353" y="3406905"/>
            <a:ext cx="7163543" cy="1797269"/>
            <a:chOff x="1683353" y="3406905"/>
            <a:chExt cx="7163543" cy="1797269"/>
          </a:xfrm>
        </p:grpSpPr>
        <p:sp>
          <p:nvSpPr>
            <p:cNvPr id="7" name="Oval 6"/>
            <p:cNvSpPr/>
            <p:nvPr/>
          </p:nvSpPr>
          <p:spPr>
            <a:xfrm>
              <a:off x="1683353" y="3406905"/>
              <a:ext cx="1734207" cy="179726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3412689" y="4405319"/>
              <a:ext cx="5434207" cy="436522"/>
            </a:xfrm>
            <a:prstGeom prst="arc">
              <a:avLst>
                <a:gd name="adj1" fmla="val 21583254"/>
                <a:gd name="adj2" fmla="val 10730194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 Placeholder 3"/>
          <p:cNvSpPr txBox="1">
            <a:spLocks/>
          </p:cNvSpPr>
          <p:nvPr/>
        </p:nvSpPr>
        <p:spPr>
          <a:xfrm>
            <a:off x="159111" y="0"/>
            <a:ext cx="10862327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Which pathway to take? </a:t>
            </a:r>
            <a:r>
              <a:rPr lang="en-US" sz="2500" dirty="0"/>
              <a:t>Let’s avoid the</a:t>
            </a:r>
            <a:r>
              <a:rPr lang="en-US" sz="2500" dirty="0">
                <a:latin typeface="libre baskerville"/>
              </a:rPr>
              <a:t> </a:t>
            </a:r>
            <a:r>
              <a:rPr lang="en-US" sz="2500" dirty="0"/>
              <a:t>evolutionary mistakes of other cities… and instead leapfrog to sustainable mobility!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2076" y="6618871"/>
            <a:ext cx="52354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Roger Teoh, Imperial/UCL 2016. UITP data 1995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8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543541" y="1645852"/>
            <a:ext cx="5943600" cy="40659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altLang="en-US" sz="2600" b="1" dirty="0">
              <a:latin typeface="Century Gothic" panose="020B0502020202020204" pitchFamily="34" charset="0"/>
            </a:endParaRPr>
          </a:p>
          <a:p>
            <a:r>
              <a:rPr lang="en-US" altLang="en-US" sz="2400" b="1" dirty="0">
                <a:latin typeface="Calibri"/>
                <a:cs typeface="Calibri"/>
              </a:rPr>
              <a:t>New spatial conﬁgurations</a:t>
            </a:r>
            <a:r>
              <a:rPr lang="en-US" altLang="en-US" sz="2400" dirty="0">
                <a:latin typeface="Calibri"/>
                <a:cs typeface="Calibri"/>
              </a:rPr>
              <a:t>: city clusters, large urban agglomerations, urban corridors and city-regions </a:t>
            </a:r>
          </a:p>
          <a:p>
            <a:r>
              <a:rPr lang="en-US" sz="2400" b="1" dirty="0">
                <a:latin typeface="Calibri"/>
                <a:cs typeface="Calibri"/>
              </a:rPr>
              <a:t>Rapidly growing Secondary Towns</a:t>
            </a:r>
            <a:r>
              <a:rPr lang="en-US" sz="2400" dirty="0">
                <a:latin typeface="Calibri"/>
                <a:cs typeface="Calibri"/>
              </a:rPr>
              <a:t>: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sz="2400" dirty="0">
                <a:latin typeface="Calibri"/>
                <a:cs typeface="Calibri"/>
              </a:rPr>
              <a:t>playing an increasing role for economic power; small towns in vicinity of bigger towns become spatially ”connected”</a:t>
            </a:r>
          </a:p>
          <a:p>
            <a:r>
              <a:rPr lang="en-US" altLang="en-US" sz="2400" b="1" dirty="0">
                <a:latin typeface="Calibri"/>
                <a:cs typeface="Calibri"/>
              </a:rPr>
              <a:t>Challenge: </a:t>
            </a:r>
            <a:r>
              <a:rPr lang="en-US" altLang="en-US" sz="2400" dirty="0">
                <a:latin typeface="Calibri"/>
                <a:cs typeface="Calibri"/>
              </a:rPr>
              <a:t>Often unplanned city expansion/ lack of public transport connectivity and affordability</a:t>
            </a:r>
          </a:p>
        </p:txBody>
      </p:sp>
      <p:pic>
        <p:nvPicPr>
          <p:cNvPr id="6" name="Picture 2" descr="D:\LIRA2030\AFRICA_KENYA_NAIROBI MAPS\KENYA_urban concentratio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" y="1373581"/>
            <a:ext cx="4052389" cy="53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/>
          </p:cNvPr>
          <p:cNvSpPr txBox="1">
            <a:spLocks/>
          </p:cNvSpPr>
          <p:nvPr/>
        </p:nvSpPr>
        <p:spPr>
          <a:xfrm>
            <a:off x="95122" y="203343"/>
            <a:ext cx="11885862" cy="480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rgbClr val="5A90E3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/>
              <a:t>New Spatial Configurations in Africa: City Regions/ Metropolitan</a:t>
            </a:r>
          </a:p>
        </p:txBody>
      </p:sp>
    </p:spTree>
    <p:extLst>
      <p:ext uri="{BB962C8B-B14F-4D97-AF65-F5344CB8AC3E}">
        <p14:creationId xmlns:p14="http://schemas.microsoft.com/office/powerpoint/2010/main" val="110690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~5913653">
  <a:themeElements>
    <a:clrScheme name="~591365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591365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591365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591365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591365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477</Words>
  <Application>Microsoft Office PowerPoint</Application>
  <PresentationFormat>Widescreen</PresentationFormat>
  <Paragraphs>78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Century Gothic </vt:lpstr>
      <vt:lpstr>等线</vt:lpstr>
      <vt:lpstr>Frutiger LT Std 47 Light Condensed</vt:lpstr>
      <vt:lpstr>libre baskerville</vt:lpstr>
      <vt:lpstr>Trebuchet MS</vt:lpstr>
      <vt:lpstr>TW Cen MT</vt:lpstr>
      <vt:lpstr>TW Cen MT</vt:lpstr>
      <vt:lpstr>Verdana</vt:lpstr>
      <vt:lpstr>Office Theme</vt:lpstr>
      <vt:lpstr>Thème Office</vt:lpstr>
      <vt:lpstr>~5913653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UBS</dc:creator>
  <cp:lastModifiedBy>UBS</cp:lastModifiedBy>
  <cp:revision>45</cp:revision>
  <dcterms:created xsi:type="dcterms:W3CDTF">2020-11-06T17:48:08Z</dcterms:created>
  <dcterms:modified xsi:type="dcterms:W3CDTF">2021-04-27T20:51:16Z</dcterms:modified>
</cp:coreProperties>
</file>