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55"/>
  </p:notesMasterIdLst>
  <p:sldIdLst>
    <p:sldId id="1368" r:id="rId2"/>
    <p:sldId id="1604" r:id="rId3"/>
    <p:sldId id="305" r:id="rId4"/>
    <p:sldId id="3858" r:id="rId5"/>
    <p:sldId id="521" r:id="rId6"/>
    <p:sldId id="3859" r:id="rId7"/>
    <p:sldId id="487" r:id="rId8"/>
    <p:sldId id="488" r:id="rId9"/>
    <p:sldId id="3855" r:id="rId10"/>
    <p:sldId id="3861" r:id="rId11"/>
    <p:sldId id="1146" r:id="rId12"/>
    <p:sldId id="1147" r:id="rId13"/>
    <p:sldId id="3860" r:id="rId14"/>
    <p:sldId id="1136" r:id="rId15"/>
    <p:sldId id="1137" r:id="rId16"/>
    <p:sldId id="350" r:id="rId17"/>
    <p:sldId id="1130" r:id="rId18"/>
    <p:sldId id="1131" r:id="rId19"/>
    <p:sldId id="1132" r:id="rId20"/>
    <p:sldId id="752" r:id="rId21"/>
    <p:sldId id="355" r:id="rId22"/>
    <p:sldId id="756" r:id="rId23"/>
    <p:sldId id="755" r:id="rId24"/>
    <p:sldId id="1157" r:id="rId25"/>
    <p:sldId id="1155" r:id="rId26"/>
    <p:sldId id="1150" r:id="rId27"/>
    <p:sldId id="1153" r:id="rId28"/>
    <p:sldId id="3848" r:id="rId29"/>
    <p:sldId id="1619" r:id="rId30"/>
    <p:sldId id="1620" r:id="rId31"/>
    <p:sldId id="3862" r:id="rId32"/>
    <p:sldId id="1167" r:id="rId33"/>
    <p:sldId id="1160" r:id="rId34"/>
    <p:sldId id="522" r:id="rId35"/>
    <p:sldId id="1169" r:id="rId36"/>
    <p:sldId id="298" r:id="rId37"/>
    <p:sldId id="299" r:id="rId38"/>
    <p:sldId id="1524" r:id="rId39"/>
    <p:sldId id="1523" r:id="rId40"/>
    <p:sldId id="745" r:id="rId41"/>
    <p:sldId id="3857" r:id="rId42"/>
    <p:sldId id="1403" r:id="rId43"/>
    <p:sldId id="1390" r:id="rId44"/>
    <p:sldId id="1391" r:id="rId45"/>
    <p:sldId id="1392" r:id="rId46"/>
    <p:sldId id="1393" r:id="rId47"/>
    <p:sldId id="3856" r:id="rId48"/>
    <p:sldId id="1505" r:id="rId49"/>
    <p:sldId id="1506" r:id="rId50"/>
    <p:sldId id="1502" r:id="rId51"/>
    <p:sldId id="1621" r:id="rId52"/>
    <p:sldId id="1622" r:id="rId53"/>
    <p:sldId id="257" r:id="rId5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56"/>
      <p:bold r:id="rId56"/>
      <p:italic r:id="rId56"/>
      <p:boldItalic r:id="rId56"/>
    </p:embeddedFont>
    <p:embeddedFont>
      <p:font typeface="Fira Sans" panose="020B0503050000020004" pitchFamily="34" charset="0"/>
      <p:regular r:id="rId56"/>
      <p:bold r:id="rId56"/>
      <p:italic r:id="rId56"/>
      <p:boldItalic r:id="rId56"/>
    </p:embeddedFont>
    <p:embeddedFont>
      <p:font typeface="Fira Sans Medium" panose="020B0603050000020004" pitchFamily="34" charset="0"/>
      <p:regular r:id="rId56"/>
      <p:bold r:id="rId57"/>
      <p:italic r:id="rId56"/>
      <p:boldItalic r:id="rId58"/>
    </p:embeddedFont>
    <p:embeddedFont>
      <p:font typeface="Trebuchet MS" panose="020B0703020202090204" pitchFamily="34" charset="0"/>
      <p:regular r:id="rId56"/>
      <p:bold r:id="rId56"/>
      <p:italic r:id="rId5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B369"/>
    <a:srgbClr val="28CC78"/>
    <a:srgbClr val="3DCC82"/>
    <a:srgbClr val="51CC8C"/>
    <a:srgbClr val="66CC97"/>
    <a:srgbClr val="32A86C"/>
    <a:srgbClr val="21A863"/>
    <a:srgbClr val="10A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64"/>
    <p:restoredTop sz="86398"/>
  </p:normalViewPr>
  <p:slideViewPr>
    <p:cSldViewPr snapToGrid="0" snapToObjects="1">
      <p:cViewPr varScale="1">
        <p:scale>
          <a:sx n="99" d="100"/>
          <a:sy n="99" d="100"/>
        </p:scale>
        <p:origin x="91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NUL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6FA5C0-BE9F-E645-8F33-5144AEB6E409}" type="doc">
      <dgm:prSet loTypeId="urn:microsoft.com/office/officeart/2005/8/layout/hList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CB121F3-0BDA-1745-AF80-15CA3CA19EFF}">
      <dgm:prSet phldrT="[Text]"/>
      <dgm:spPr/>
      <dgm:t>
        <a:bodyPr/>
        <a:lstStyle/>
        <a:p>
          <a:r>
            <a:rPr lang="en-US" dirty="0">
              <a:latin typeface="Fira Sans" panose="020B0503050000020004" pitchFamily="34" charset="0"/>
            </a:rPr>
            <a:t>Route Selection</a:t>
          </a:r>
        </a:p>
      </dgm:t>
    </dgm:pt>
    <dgm:pt modelId="{909DE393-7B68-2946-BAB9-0F240DC93439}" type="parTrans" cxnId="{C24ADBC2-6AB9-EC47-929B-9DBF8EAEDEFF}">
      <dgm:prSet/>
      <dgm:spPr/>
      <dgm:t>
        <a:bodyPr/>
        <a:lstStyle/>
        <a:p>
          <a:endParaRPr lang="en-US">
            <a:latin typeface="Fira Sans" panose="020B0503050000020004" pitchFamily="34" charset="0"/>
          </a:endParaRPr>
        </a:p>
      </dgm:t>
    </dgm:pt>
    <dgm:pt modelId="{E61FF95D-4BCA-714E-A8EE-EEFA45947F14}" type="sibTrans" cxnId="{C24ADBC2-6AB9-EC47-929B-9DBF8EAEDEFF}">
      <dgm:prSet/>
      <dgm:spPr/>
      <dgm:t>
        <a:bodyPr/>
        <a:lstStyle/>
        <a:p>
          <a:endParaRPr lang="en-US">
            <a:latin typeface="Fira Sans" panose="020B0503050000020004" pitchFamily="34" charset="0"/>
          </a:endParaRPr>
        </a:p>
      </dgm:t>
    </dgm:pt>
    <dgm:pt modelId="{26DBBF2D-31D1-5643-86C0-0F4F2063B621}">
      <dgm:prSet phldrT="[Text]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en-US" dirty="0">
              <a:latin typeface="Fira Sans" panose="020B0503050000020004" pitchFamily="34" charset="0"/>
            </a:rPr>
            <a:t>What combination of routes will be most viable? </a:t>
          </a:r>
        </a:p>
      </dgm:t>
    </dgm:pt>
    <dgm:pt modelId="{AF2BB0D2-658B-404C-9554-B49C3A8F3CC8}" type="parTrans" cxnId="{AE2C0EDA-1CFA-9C4C-92A7-3DFD2D133EDA}">
      <dgm:prSet/>
      <dgm:spPr/>
      <dgm:t>
        <a:bodyPr/>
        <a:lstStyle/>
        <a:p>
          <a:endParaRPr lang="en-US">
            <a:latin typeface="Fira Sans" panose="020B0503050000020004" pitchFamily="34" charset="0"/>
          </a:endParaRPr>
        </a:p>
      </dgm:t>
    </dgm:pt>
    <dgm:pt modelId="{2047A988-3FFE-AD4B-AC73-BADE0ED7AD1F}" type="sibTrans" cxnId="{AE2C0EDA-1CFA-9C4C-92A7-3DFD2D133EDA}">
      <dgm:prSet/>
      <dgm:spPr/>
      <dgm:t>
        <a:bodyPr/>
        <a:lstStyle/>
        <a:p>
          <a:endParaRPr lang="en-US">
            <a:latin typeface="Fira Sans" panose="020B0503050000020004" pitchFamily="34" charset="0"/>
          </a:endParaRPr>
        </a:p>
      </dgm:t>
    </dgm:pt>
    <dgm:pt modelId="{1EFB02AD-6846-EF49-8EE0-36B89BCC3BA6}">
      <dgm:prSet phldrT="[Text]"/>
      <dgm:spPr/>
      <dgm:t>
        <a:bodyPr/>
        <a:lstStyle/>
        <a:p>
          <a:r>
            <a:rPr lang="en-US" dirty="0">
              <a:latin typeface="Fira Sans" panose="020B0503050000020004" pitchFamily="34" charset="0"/>
            </a:rPr>
            <a:t>Demand Assessment</a:t>
          </a:r>
        </a:p>
      </dgm:t>
    </dgm:pt>
    <dgm:pt modelId="{4D5A7E48-6054-6C40-9416-3AA429D371AE}" type="parTrans" cxnId="{DBD7F550-5A2A-E242-8A0D-B275E324B298}">
      <dgm:prSet/>
      <dgm:spPr/>
      <dgm:t>
        <a:bodyPr/>
        <a:lstStyle/>
        <a:p>
          <a:endParaRPr lang="en-US">
            <a:latin typeface="Fira Sans" panose="020B0503050000020004" pitchFamily="34" charset="0"/>
          </a:endParaRPr>
        </a:p>
      </dgm:t>
    </dgm:pt>
    <dgm:pt modelId="{9356B407-E2A3-6C49-ACC9-0C949886310A}" type="sibTrans" cxnId="{DBD7F550-5A2A-E242-8A0D-B275E324B298}">
      <dgm:prSet/>
      <dgm:spPr/>
      <dgm:t>
        <a:bodyPr/>
        <a:lstStyle/>
        <a:p>
          <a:endParaRPr lang="en-US">
            <a:latin typeface="Fira Sans" panose="020B0503050000020004" pitchFamily="34" charset="0"/>
          </a:endParaRPr>
        </a:p>
      </dgm:t>
    </dgm:pt>
    <dgm:pt modelId="{FDC22275-F0B1-E648-BC9F-74B850B02211}">
      <dgm:prSet phldrT="[Text]"/>
      <dgm:spPr/>
      <dgm:t>
        <a:bodyPr/>
        <a:lstStyle/>
        <a:p>
          <a:r>
            <a:rPr lang="en-US" dirty="0">
              <a:latin typeface="Fira Sans" panose="020B0503050000020004" pitchFamily="34" charset="0"/>
            </a:rPr>
            <a:t>Fleet Requirement</a:t>
          </a:r>
        </a:p>
      </dgm:t>
    </dgm:pt>
    <dgm:pt modelId="{2B1C4555-36E1-1B4A-8EC2-8CF1C54F0A28}" type="parTrans" cxnId="{F4B37463-E699-E640-9E0F-C2BCD7641904}">
      <dgm:prSet/>
      <dgm:spPr/>
      <dgm:t>
        <a:bodyPr/>
        <a:lstStyle/>
        <a:p>
          <a:endParaRPr lang="en-US">
            <a:latin typeface="Fira Sans" panose="020B0503050000020004" pitchFamily="34" charset="0"/>
          </a:endParaRPr>
        </a:p>
      </dgm:t>
    </dgm:pt>
    <dgm:pt modelId="{573F4F10-2A6B-3F45-976A-0C8409C57E60}" type="sibTrans" cxnId="{F4B37463-E699-E640-9E0F-C2BCD7641904}">
      <dgm:prSet/>
      <dgm:spPr/>
      <dgm:t>
        <a:bodyPr/>
        <a:lstStyle/>
        <a:p>
          <a:endParaRPr lang="en-US">
            <a:latin typeface="Fira Sans" panose="020B0503050000020004" pitchFamily="34" charset="0"/>
          </a:endParaRPr>
        </a:p>
      </dgm:t>
    </dgm:pt>
    <dgm:pt modelId="{EBE33546-66BA-AE40-8C8E-05A054F5F9D7}">
      <dgm:prSet phldrT="[Text]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en-US" dirty="0">
              <a:latin typeface="Fira Sans" panose="020B0503050000020004" pitchFamily="34" charset="0"/>
            </a:rPr>
            <a:t>How</a:t>
          </a:r>
          <a:r>
            <a:rPr lang="en-US" baseline="0" dirty="0">
              <a:latin typeface="Fira Sans" panose="020B0503050000020004" pitchFamily="34" charset="0"/>
            </a:rPr>
            <a:t> many buses are required for each route?</a:t>
          </a:r>
          <a:endParaRPr lang="en-US" dirty="0">
            <a:latin typeface="Fira Sans" panose="020B0503050000020004" pitchFamily="34" charset="0"/>
          </a:endParaRPr>
        </a:p>
      </dgm:t>
    </dgm:pt>
    <dgm:pt modelId="{1FA686EF-485C-0447-827F-029A7FAD6C14}" type="parTrans" cxnId="{F9EA3C77-90C7-3C44-93A5-4E7B392C9386}">
      <dgm:prSet/>
      <dgm:spPr/>
      <dgm:t>
        <a:bodyPr/>
        <a:lstStyle/>
        <a:p>
          <a:endParaRPr lang="en-US">
            <a:latin typeface="Fira Sans" panose="020B0503050000020004" pitchFamily="34" charset="0"/>
          </a:endParaRPr>
        </a:p>
      </dgm:t>
    </dgm:pt>
    <dgm:pt modelId="{EAC58CB2-7684-B942-AECF-A565D0E62F7D}" type="sibTrans" cxnId="{F9EA3C77-90C7-3C44-93A5-4E7B392C9386}">
      <dgm:prSet/>
      <dgm:spPr/>
      <dgm:t>
        <a:bodyPr/>
        <a:lstStyle/>
        <a:p>
          <a:endParaRPr lang="en-US">
            <a:latin typeface="Fira Sans" panose="020B0503050000020004" pitchFamily="34" charset="0"/>
          </a:endParaRPr>
        </a:p>
      </dgm:t>
    </dgm:pt>
    <dgm:pt modelId="{96BDC50D-6697-D44B-B59D-3F22D20DD425}">
      <dgm:prSet/>
      <dgm:spPr/>
      <dgm:t>
        <a:bodyPr/>
        <a:lstStyle/>
        <a:p>
          <a:r>
            <a:rPr lang="en-US" dirty="0">
              <a:latin typeface="Fira Sans" panose="020B0503050000020004" pitchFamily="34" charset="0"/>
            </a:rPr>
            <a:t>Scheduling</a:t>
          </a:r>
        </a:p>
      </dgm:t>
    </dgm:pt>
    <dgm:pt modelId="{70B60C24-601B-0144-AFF8-69D617901B36}" type="parTrans" cxnId="{66EE07A9-B4A7-DD4A-BFBA-842C9F19A108}">
      <dgm:prSet/>
      <dgm:spPr/>
      <dgm:t>
        <a:bodyPr/>
        <a:lstStyle/>
        <a:p>
          <a:endParaRPr lang="en-US">
            <a:latin typeface="Fira Sans" panose="020B0503050000020004" pitchFamily="34" charset="0"/>
          </a:endParaRPr>
        </a:p>
      </dgm:t>
    </dgm:pt>
    <dgm:pt modelId="{120034C5-FD8C-BD44-A30A-760878C14B9C}" type="sibTrans" cxnId="{66EE07A9-B4A7-DD4A-BFBA-842C9F19A108}">
      <dgm:prSet/>
      <dgm:spPr/>
      <dgm:t>
        <a:bodyPr/>
        <a:lstStyle/>
        <a:p>
          <a:endParaRPr lang="en-US">
            <a:latin typeface="Fira Sans" panose="020B0503050000020004" pitchFamily="34" charset="0"/>
          </a:endParaRPr>
        </a:p>
      </dgm:t>
    </dgm:pt>
    <dgm:pt modelId="{85A01926-31DF-4149-9093-679EB74FF567}">
      <dgm:prSet phldrT="[Text]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en-US" dirty="0">
              <a:latin typeface="Fira Sans" panose="020B0503050000020004" pitchFamily="34" charset="0"/>
            </a:rPr>
            <a:t>Passenger throughput along each corridor</a:t>
          </a:r>
        </a:p>
      </dgm:t>
    </dgm:pt>
    <dgm:pt modelId="{D6DA95AE-EB5E-4846-BB60-9FBEC2D7C800}" type="parTrans" cxnId="{F5E82018-2171-D943-B9D5-3D5CCD5B0DE4}">
      <dgm:prSet/>
      <dgm:spPr/>
      <dgm:t>
        <a:bodyPr/>
        <a:lstStyle/>
        <a:p>
          <a:endParaRPr lang="en-US">
            <a:latin typeface="Fira Sans" panose="020B0503050000020004" pitchFamily="34" charset="0"/>
          </a:endParaRPr>
        </a:p>
      </dgm:t>
    </dgm:pt>
    <dgm:pt modelId="{ABBBCFD5-4A70-D340-8495-B51F9962156C}" type="sibTrans" cxnId="{F5E82018-2171-D943-B9D5-3D5CCD5B0DE4}">
      <dgm:prSet/>
      <dgm:spPr/>
      <dgm:t>
        <a:bodyPr/>
        <a:lstStyle/>
        <a:p>
          <a:endParaRPr lang="en-US">
            <a:latin typeface="Fira Sans" panose="020B0503050000020004" pitchFamily="34" charset="0"/>
          </a:endParaRPr>
        </a:p>
      </dgm:t>
    </dgm:pt>
    <dgm:pt modelId="{51907592-2375-2E4F-95D7-BE3720E321EE}">
      <dgm:prSet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en-US" dirty="0">
              <a:latin typeface="Fira Sans" panose="020B0503050000020004" pitchFamily="34" charset="0"/>
            </a:rPr>
            <a:t>What headway is required on each route to </a:t>
          </a:r>
          <a:r>
            <a:rPr lang="en-US" baseline="0" dirty="0">
              <a:latin typeface="Fira Sans" panose="020B0503050000020004" pitchFamily="34" charset="0"/>
            </a:rPr>
            <a:t>meet the passenger demand?</a:t>
          </a:r>
          <a:endParaRPr lang="en-US" dirty="0">
            <a:latin typeface="Fira Sans" panose="020B0503050000020004" pitchFamily="34" charset="0"/>
          </a:endParaRPr>
        </a:p>
      </dgm:t>
    </dgm:pt>
    <dgm:pt modelId="{F86A08CB-3C83-1B49-A221-DD249DFD8967}" type="parTrans" cxnId="{A61FDE81-1BB2-3B43-88CA-FA8CA206375E}">
      <dgm:prSet/>
      <dgm:spPr/>
      <dgm:t>
        <a:bodyPr/>
        <a:lstStyle/>
        <a:p>
          <a:endParaRPr lang="en-US">
            <a:latin typeface="Fira Sans" panose="020B0503050000020004" pitchFamily="34" charset="0"/>
          </a:endParaRPr>
        </a:p>
      </dgm:t>
    </dgm:pt>
    <dgm:pt modelId="{98F82CBD-B314-B54B-868C-AF7F74C91A77}" type="sibTrans" cxnId="{A61FDE81-1BB2-3B43-88CA-FA8CA206375E}">
      <dgm:prSet/>
      <dgm:spPr/>
      <dgm:t>
        <a:bodyPr/>
        <a:lstStyle/>
        <a:p>
          <a:endParaRPr lang="en-US">
            <a:latin typeface="Fira Sans" panose="020B0503050000020004" pitchFamily="34" charset="0"/>
          </a:endParaRPr>
        </a:p>
      </dgm:t>
    </dgm:pt>
    <dgm:pt modelId="{5B093DEB-B086-8A47-92F2-DBFF5AA8BEAA}">
      <dgm:prSet/>
      <dgm:spPr/>
      <dgm:t>
        <a:bodyPr/>
        <a:lstStyle/>
        <a:p>
          <a:r>
            <a:rPr lang="en-US" dirty="0">
              <a:latin typeface="Fira Sans" panose="020B0503050000020004" pitchFamily="34" charset="0"/>
            </a:rPr>
            <a:t>Modelling</a:t>
          </a:r>
        </a:p>
      </dgm:t>
    </dgm:pt>
    <dgm:pt modelId="{5DB0D728-7FA6-CC44-B83D-6FBFE16693A7}" type="parTrans" cxnId="{24383B36-CDF1-094C-9142-627976D260CB}">
      <dgm:prSet/>
      <dgm:spPr/>
      <dgm:t>
        <a:bodyPr/>
        <a:lstStyle/>
        <a:p>
          <a:endParaRPr lang="en-US">
            <a:latin typeface="Fira Sans" panose="020B0503050000020004" pitchFamily="34" charset="0"/>
          </a:endParaRPr>
        </a:p>
      </dgm:t>
    </dgm:pt>
    <dgm:pt modelId="{A41FA19C-C07E-A745-B572-5ECEE4966B8D}" type="sibTrans" cxnId="{24383B36-CDF1-094C-9142-627976D260CB}">
      <dgm:prSet/>
      <dgm:spPr/>
      <dgm:t>
        <a:bodyPr/>
        <a:lstStyle/>
        <a:p>
          <a:endParaRPr lang="en-US">
            <a:latin typeface="Fira Sans" panose="020B0503050000020004" pitchFamily="34" charset="0"/>
          </a:endParaRPr>
        </a:p>
      </dgm:t>
    </dgm:pt>
    <dgm:pt modelId="{F883366B-F4F2-3549-9CB2-CE928810D167}">
      <dgm:prSet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en-US" dirty="0">
              <a:latin typeface="Fira Sans" panose="020B0503050000020004" pitchFamily="34" charset="0"/>
            </a:rPr>
            <a:t>Calibration of a model representing travel demand patterns</a:t>
          </a:r>
        </a:p>
      </dgm:t>
    </dgm:pt>
    <dgm:pt modelId="{E8C1FC7A-216C-A64E-8017-7C061DD1D5E9}" type="parTrans" cxnId="{1A1E1035-033A-8E41-8D7E-CA967207E29D}">
      <dgm:prSet/>
      <dgm:spPr/>
      <dgm:t>
        <a:bodyPr/>
        <a:lstStyle/>
        <a:p>
          <a:endParaRPr lang="en-US">
            <a:latin typeface="Fira Sans" panose="020B0503050000020004" pitchFamily="34" charset="0"/>
          </a:endParaRPr>
        </a:p>
      </dgm:t>
    </dgm:pt>
    <dgm:pt modelId="{B5C145E0-9014-A643-8785-D665DC4CCE37}" type="sibTrans" cxnId="{1A1E1035-033A-8E41-8D7E-CA967207E29D}">
      <dgm:prSet/>
      <dgm:spPr/>
      <dgm:t>
        <a:bodyPr/>
        <a:lstStyle/>
        <a:p>
          <a:endParaRPr lang="en-US">
            <a:latin typeface="Fira Sans" panose="020B0503050000020004" pitchFamily="34" charset="0"/>
          </a:endParaRPr>
        </a:p>
      </dgm:t>
    </dgm:pt>
    <dgm:pt modelId="{A3AD6095-9A93-D54E-BF95-F199C20570C9}">
      <dgm:prSet phldrT="[Text]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en-US" dirty="0">
              <a:latin typeface="Fira Sans" panose="020B0503050000020004" pitchFamily="34" charset="0"/>
            </a:rPr>
            <a:t>What type of bus is required for each route?</a:t>
          </a:r>
        </a:p>
      </dgm:t>
    </dgm:pt>
    <dgm:pt modelId="{5964FD7C-2DCD-A941-8D57-B5E7C6D0CC36}" type="parTrans" cxnId="{84B2885C-8ABD-FE44-B113-7FFC19164859}">
      <dgm:prSet/>
      <dgm:spPr/>
      <dgm:t>
        <a:bodyPr/>
        <a:lstStyle/>
        <a:p>
          <a:endParaRPr lang="en-US">
            <a:latin typeface="Fira Sans" panose="020B0503050000020004" pitchFamily="34" charset="0"/>
          </a:endParaRPr>
        </a:p>
      </dgm:t>
    </dgm:pt>
    <dgm:pt modelId="{5918B22E-3101-0644-8751-7D646C39778B}" type="sibTrans" cxnId="{84B2885C-8ABD-FE44-B113-7FFC19164859}">
      <dgm:prSet/>
      <dgm:spPr/>
      <dgm:t>
        <a:bodyPr/>
        <a:lstStyle/>
        <a:p>
          <a:endParaRPr lang="en-US">
            <a:latin typeface="Fira Sans" panose="020B0503050000020004" pitchFamily="34" charset="0"/>
          </a:endParaRPr>
        </a:p>
      </dgm:t>
    </dgm:pt>
    <dgm:pt modelId="{07F33303-BFD3-174C-A335-A9D1F377902E}">
      <dgm:prSet phldrT="[Text]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en-US" dirty="0">
              <a:latin typeface="Fira Sans" panose="020B0503050000020004" pitchFamily="34" charset="0"/>
            </a:rPr>
            <a:t>Boarding alighting patterns</a:t>
          </a:r>
        </a:p>
      </dgm:t>
    </dgm:pt>
    <dgm:pt modelId="{32F2E246-DE7E-DE4F-B01D-594FD9148C5E}" type="parTrans" cxnId="{27EDE2F2-BBA3-9045-A96B-D63139653D50}">
      <dgm:prSet/>
      <dgm:spPr/>
      <dgm:t>
        <a:bodyPr/>
        <a:lstStyle/>
        <a:p>
          <a:endParaRPr lang="en-GB"/>
        </a:p>
      </dgm:t>
    </dgm:pt>
    <dgm:pt modelId="{FA98FC0E-3014-3949-B5C1-91CA488AEE37}" type="sibTrans" cxnId="{27EDE2F2-BBA3-9045-A96B-D63139653D50}">
      <dgm:prSet/>
      <dgm:spPr/>
      <dgm:t>
        <a:bodyPr/>
        <a:lstStyle/>
        <a:p>
          <a:endParaRPr lang="en-GB"/>
        </a:p>
      </dgm:t>
    </dgm:pt>
    <dgm:pt modelId="{D64EB6CC-7DBD-FA4A-B88E-C9BC2630705E}">
      <dgm:prSet phldrT="[Text]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en-US" dirty="0">
              <a:latin typeface="Fira Sans" panose="020B0503050000020004" pitchFamily="34" charset="0"/>
            </a:rPr>
            <a:t>Vehicle speeds</a:t>
          </a:r>
        </a:p>
      </dgm:t>
    </dgm:pt>
    <dgm:pt modelId="{7EA318B8-5510-B249-88C7-6172A016751C}" type="parTrans" cxnId="{462FBB31-A4A7-D541-8CF5-7586A66EE8A6}">
      <dgm:prSet/>
      <dgm:spPr/>
      <dgm:t>
        <a:bodyPr/>
        <a:lstStyle/>
        <a:p>
          <a:endParaRPr lang="en-GB"/>
        </a:p>
      </dgm:t>
    </dgm:pt>
    <dgm:pt modelId="{D5DAFF15-984D-894A-9E29-8CA8E06FEFFB}" type="sibTrans" cxnId="{462FBB31-A4A7-D541-8CF5-7586A66EE8A6}">
      <dgm:prSet/>
      <dgm:spPr/>
      <dgm:t>
        <a:bodyPr/>
        <a:lstStyle/>
        <a:p>
          <a:endParaRPr lang="en-GB"/>
        </a:p>
      </dgm:t>
    </dgm:pt>
    <dgm:pt modelId="{0A1D4D94-8B6D-F346-AA24-7ED0CD4C0BC9}" type="pres">
      <dgm:prSet presAssocID="{C66FA5C0-BE9F-E645-8F33-5144AEB6E409}" presName="Name0" presStyleCnt="0">
        <dgm:presLayoutVars>
          <dgm:dir/>
          <dgm:animLvl val="lvl"/>
          <dgm:resizeHandles val="exact"/>
        </dgm:presLayoutVars>
      </dgm:prSet>
      <dgm:spPr/>
    </dgm:pt>
    <dgm:pt modelId="{93EFA27E-788A-7745-935B-0CED70AF435D}" type="pres">
      <dgm:prSet presAssocID="{1EFB02AD-6846-EF49-8EE0-36B89BCC3BA6}" presName="composite" presStyleCnt="0"/>
      <dgm:spPr/>
    </dgm:pt>
    <dgm:pt modelId="{0DF00964-94EC-0C44-B74D-40DC11F98C6D}" type="pres">
      <dgm:prSet presAssocID="{1EFB02AD-6846-EF49-8EE0-36B89BCC3BA6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659260EE-A2FC-D446-AAD9-4EFB65152ED3}" type="pres">
      <dgm:prSet presAssocID="{1EFB02AD-6846-EF49-8EE0-36B89BCC3BA6}" presName="desTx" presStyleLbl="alignAccFollowNode1" presStyleIdx="0" presStyleCnt="5">
        <dgm:presLayoutVars>
          <dgm:bulletEnabled val="1"/>
        </dgm:presLayoutVars>
      </dgm:prSet>
      <dgm:spPr/>
    </dgm:pt>
    <dgm:pt modelId="{8B8964AA-27F1-D24D-873F-682E8FAA9AC1}" type="pres">
      <dgm:prSet presAssocID="{9356B407-E2A3-6C49-ACC9-0C949886310A}" presName="space" presStyleCnt="0"/>
      <dgm:spPr/>
    </dgm:pt>
    <dgm:pt modelId="{8BE88E1D-D332-EC4A-9586-3C47093BFB4D}" type="pres">
      <dgm:prSet presAssocID="{5B093DEB-B086-8A47-92F2-DBFF5AA8BEAA}" presName="composite" presStyleCnt="0"/>
      <dgm:spPr/>
    </dgm:pt>
    <dgm:pt modelId="{E64C2649-245F-5A43-B333-68D78D60D203}" type="pres">
      <dgm:prSet presAssocID="{5B093DEB-B086-8A47-92F2-DBFF5AA8BEAA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8E5D14FE-6420-A744-A0CB-0BF3982233C4}" type="pres">
      <dgm:prSet presAssocID="{5B093DEB-B086-8A47-92F2-DBFF5AA8BEAA}" presName="desTx" presStyleLbl="alignAccFollowNode1" presStyleIdx="1" presStyleCnt="5">
        <dgm:presLayoutVars>
          <dgm:bulletEnabled val="1"/>
        </dgm:presLayoutVars>
      </dgm:prSet>
      <dgm:spPr/>
    </dgm:pt>
    <dgm:pt modelId="{A85FDA20-8DBF-6146-A4C2-13E578528A66}" type="pres">
      <dgm:prSet presAssocID="{A41FA19C-C07E-A745-B572-5ECEE4966B8D}" presName="space" presStyleCnt="0"/>
      <dgm:spPr/>
    </dgm:pt>
    <dgm:pt modelId="{529FE777-A61F-6245-8134-D4682BFB36EF}" type="pres">
      <dgm:prSet presAssocID="{BCB121F3-0BDA-1745-AF80-15CA3CA19EFF}" presName="composite" presStyleCnt="0"/>
      <dgm:spPr/>
    </dgm:pt>
    <dgm:pt modelId="{BDD40057-205B-6F47-859F-81894AE6D49F}" type="pres">
      <dgm:prSet presAssocID="{BCB121F3-0BDA-1745-AF80-15CA3CA19EFF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F5EF765C-7991-C84B-991F-145174475EF1}" type="pres">
      <dgm:prSet presAssocID="{BCB121F3-0BDA-1745-AF80-15CA3CA19EFF}" presName="desTx" presStyleLbl="alignAccFollowNode1" presStyleIdx="2" presStyleCnt="5">
        <dgm:presLayoutVars>
          <dgm:bulletEnabled val="1"/>
        </dgm:presLayoutVars>
      </dgm:prSet>
      <dgm:spPr/>
    </dgm:pt>
    <dgm:pt modelId="{6DB5C6F8-7A58-734C-8F9B-7720E8CB2BFC}" type="pres">
      <dgm:prSet presAssocID="{E61FF95D-4BCA-714E-A8EE-EEFA45947F14}" presName="space" presStyleCnt="0"/>
      <dgm:spPr/>
    </dgm:pt>
    <dgm:pt modelId="{4A7E4B2E-F451-1B4D-AA96-E70701D14FFE}" type="pres">
      <dgm:prSet presAssocID="{96BDC50D-6697-D44B-B59D-3F22D20DD425}" presName="composite" presStyleCnt="0"/>
      <dgm:spPr/>
    </dgm:pt>
    <dgm:pt modelId="{B341BE66-9BA4-A143-81BC-F821A397122F}" type="pres">
      <dgm:prSet presAssocID="{96BDC50D-6697-D44B-B59D-3F22D20DD425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62A0F8F2-2EB1-DA41-A74B-887B2DF327A8}" type="pres">
      <dgm:prSet presAssocID="{96BDC50D-6697-D44B-B59D-3F22D20DD425}" presName="desTx" presStyleLbl="alignAccFollowNode1" presStyleIdx="3" presStyleCnt="5">
        <dgm:presLayoutVars>
          <dgm:bulletEnabled val="1"/>
        </dgm:presLayoutVars>
      </dgm:prSet>
      <dgm:spPr/>
    </dgm:pt>
    <dgm:pt modelId="{0A9DD498-03DE-C844-92DC-BBAFEAEA0EEE}" type="pres">
      <dgm:prSet presAssocID="{120034C5-FD8C-BD44-A30A-760878C14B9C}" presName="space" presStyleCnt="0"/>
      <dgm:spPr/>
    </dgm:pt>
    <dgm:pt modelId="{36A685F0-BEA8-3145-914C-8901AE650678}" type="pres">
      <dgm:prSet presAssocID="{FDC22275-F0B1-E648-BC9F-74B850B02211}" presName="composite" presStyleCnt="0"/>
      <dgm:spPr/>
    </dgm:pt>
    <dgm:pt modelId="{21B76C9E-B3AE-B149-8D1F-F0395083200B}" type="pres">
      <dgm:prSet presAssocID="{FDC22275-F0B1-E648-BC9F-74B850B02211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F61267AF-7644-5F43-B753-5117DF4B7A0F}" type="pres">
      <dgm:prSet presAssocID="{FDC22275-F0B1-E648-BC9F-74B850B02211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450EF110-6382-804A-92E7-080B909E5D00}" type="presOf" srcId="{BCB121F3-0BDA-1745-AF80-15CA3CA19EFF}" destId="{BDD40057-205B-6F47-859F-81894AE6D49F}" srcOrd="0" destOrd="0" presId="urn:microsoft.com/office/officeart/2005/8/layout/hList1"/>
    <dgm:cxn modelId="{F5E82018-2171-D943-B9D5-3D5CCD5B0DE4}" srcId="{1EFB02AD-6846-EF49-8EE0-36B89BCC3BA6}" destId="{85A01926-31DF-4149-9093-679EB74FF567}" srcOrd="0" destOrd="0" parTransId="{D6DA95AE-EB5E-4846-BB60-9FBEC2D7C800}" sibTransId="{ABBBCFD5-4A70-D340-8495-B51F9962156C}"/>
    <dgm:cxn modelId="{2E29811A-CC8A-C247-B3CB-6EB42E7529E2}" type="presOf" srcId="{96BDC50D-6697-D44B-B59D-3F22D20DD425}" destId="{B341BE66-9BA4-A143-81BC-F821A397122F}" srcOrd="0" destOrd="0" presId="urn:microsoft.com/office/officeart/2005/8/layout/hList1"/>
    <dgm:cxn modelId="{24AE2D1D-7820-AF47-A297-125CC813CDBE}" type="presOf" srcId="{85A01926-31DF-4149-9093-679EB74FF567}" destId="{659260EE-A2FC-D446-AAD9-4EFB65152ED3}" srcOrd="0" destOrd="0" presId="urn:microsoft.com/office/officeart/2005/8/layout/hList1"/>
    <dgm:cxn modelId="{52FE5325-1EA6-DB45-BB68-BD67E20B38CA}" type="presOf" srcId="{F883366B-F4F2-3549-9CB2-CE928810D167}" destId="{8E5D14FE-6420-A744-A0CB-0BF3982233C4}" srcOrd="0" destOrd="0" presId="urn:microsoft.com/office/officeart/2005/8/layout/hList1"/>
    <dgm:cxn modelId="{462FBB31-A4A7-D541-8CF5-7586A66EE8A6}" srcId="{1EFB02AD-6846-EF49-8EE0-36B89BCC3BA6}" destId="{D64EB6CC-7DBD-FA4A-B88E-C9BC2630705E}" srcOrd="2" destOrd="0" parTransId="{7EA318B8-5510-B249-88C7-6172A016751C}" sibTransId="{D5DAFF15-984D-894A-9E29-8CA8E06FEFFB}"/>
    <dgm:cxn modelId="{1A1E1035-033A-8E41-8D7E-CA967207E29D}" srcId="{5B093DEB-B086-8A47-92F2-DBFF5AA8BEAA}" destId="{F883366B-F4F2-3549-9CB2-CE928810D167}" srcOrd="0" destOrd="0" parTransId="{E8C1FC7A-216C-A64E-8017-7C061DD1D5E9}" sibTransId="{B5C145E0-9014-A643-8785-D665DC4CCE37}"/>
    <dgm:cxn modelId="{24383B36-CDF1-094C-9142-627976D260CB}" srcId="{C66FA5C0-BE9F-E645-8F33-5144AEB6E409}" destId="{5B093DEB-B086-8A47-92F2-DBFF5AA8BEAA}" srcOrd="1" destOrd="0" parTransId="{5DB0D728-7FA6-CC44-B83D-6FBFE16693A7}" sibTransId="{A41FA19C-C07E-A745-B572-5ECEE4966B8D}"/>
    <dgm:cxn modelId="{5B3F0C4A-A88F-5C49-832D-C4AD6BCDE360}" type="presOf" srcId="{A3AD6095-9A93-D54E-BF95-F199C20570C9}" destId="{F61267AF-7644-5F43-B753-5117DF4B7A0F}" srcOrd="0" destOrd="1" presId="urn:microsoft.com/office/officeart/2005/8/layout/hList1"/>
    <dgm:cxn modelId="{DBD7F550-5A2A-E242-8A0D-B275E324B298}" srcId="{C66FA5C0-BE9F-E645-8F33-5144AEB6E409}" destId="{1EFB02AD-6846-EF49-8EE0-36B89BCC3BA6}" srcOrd="0" destOrd="0" parTransId="{4D5A7E48-6054-6C40-9416-3AA429D371AE}" sibTransId="{9356B407-E2A3-6C49-ACC9-0C949886310A}"/>
    <dgm:cxn modelId="{EAB5F453-DAA5-DF4C-A603-9BB5A93A8363}" type="presOf" srcId="{C66FA5C0-BE9F-E645-8F33-5144AEB6E409}" destId="{0A1D4D94-8B6D-F346-AA24-7ED0CD4C0BC9}" srcOrd="0" destOrd="0" presId="urn:microsoft.com/office/officeart/2005/8/layout/hList1"/>
    <dgm:cxn modelId="{84B2885C-8ABD-FE44-B113-7FFC19164859}" srcId="{FDC22275-F0B1-E648-BC9F-74B850B02211}" destId="{A3AD6095-9A93-D54E-BF95-F199C20570C9}" srcOrd="1" destOrd="0" parTransId="{5964FD7C-2DCD-A941-8D57-B5E7C6D0CC36}" sibTransId="{5918B22E-3101-0644-8751-7D646C39778B}"/>
    <dgm:cxn modelId="{DA2C855F-E5C2-7947-8773-665AC3FACEA4}" type="presOf" srcId="{07F33303-BFD3-174C-A335-A9D1F377902E}" destId="{659260EE-A2FC-D446-AAD9-4EFB65152ED3}" srcOrd="0" destOrd="1" presId="urn:microsoft.com/office/officeart/2005/8/layout/hList1"/>
    <dgm:cxn modelId="{F4B37463-E699-E640-9E0F-C2BCD7641904}" srcId="{C66FA5C0-BE9F-E645-8F33-5144AEB6E409}" destId="{FDC22275-F0B1-E648-BC9F-74B850B02211}" srcOrd="4" destOrd="0" parTransId="{2B1C4555-36E1-1B4A-8EC2-8CF1C54F0A28}" sibTransId="{573F4F10-2A6B-3F45-976A-0C8409C57E60}"/>
    <dgm:cxn modelId="{A6CE8866-3758-584B-9FF0-A41C8187F05A}" type="presOf" srcId="{51907592-2375-2E4F-95D7-BE3720E321EE}" destId="{62A0F8F2-2EB1-DA41-A74B-887B2DF327A8}" srcOrd="0" destOrd="0" presId="urn:microsoft.com/office/officeart/2005/8/layout/hList1"/>
    <dgm:cxn modelId="{F9EA3C77-90C7-3C44-93A5-4E7B392C9386}" srcId="{FDC22275-F0B1-E648-BC9F-74B850B02211}" destId="{EBE33546-66BA-AE40-8C8E-05A054F5F9D7}" srcOrd="0" destOrd="0" parTransId="{1FA686EF-485C-0447-827F-029A7FAD6C14}" sibTransId="{EAC58CB2-7684-B942-AECF-A565D0E62F7D}"/>
    <dgm:cxn modelId="{A61FDE81-1BB2-3B43-88CA-FA8CA206375E}" srcId="{96BDC50D-6697-D44B-B59D-3F22D20DD425}" destId="{51907592-2375-2E4F-95D7-BE3720E321EE}" srcOrd="0" destOrd="0" parTransId="{F86A08CB-3C83-1B49-A221-DD249DFD8967}" sibTransId="{98F82CBD-B314-B54B-868C-AF7F74C91A77}"/>
    <dgm:cxn modelId="{67A47289-828C-FF4D-98E0-2B8C23477B49}" type="presOf" srcId="{5B093DEB-B086-8A47-92F2-DBFF5AA8BEAA}" destId="{E64C2649-245F-5A43-B333-68D78D60D203}" srcOrd="0" destOrd="0" presId="urn:microsoft.com/office/officeart/2005/8/layout/hList1"/>
    <dgm:cxn modelId="{007F4E8C-5D6A-2E46-B8B6-040A032C7C18}" type="presOf" srcId="{FDC22275-F0B1-E648-BC9F-74B850B02211}" destId="{21B76C9E-B3AE-B149-8D1F-F0395083200B}" srcOrd="0" destOrd="0" presId="urn:microsoft.com/office/officeart/2005/8/layout/hList1"/>
    <dgm:cxn modelId="{8B1DF3A5-16E7-F944-933D-32766BD2D3E8}" type="presOf" srcId="{D64EB6CC-7DBD-FA4A-B88E-C9BC2630705E}" destId="{659260EE-A2FC-D446-AAD9-4EFB65152ED3}" srcOrd="0" destOrd="2" presId="urn:microsoft.com/office/officeart/2005/8/layout/hList1"/>
    <dgm:cxn modelId="{58D663A8-22C5-8C46-B29A-6BC370CF7D64}" type="presOf" srcId="{1EFB02AD-6846-EF49-8EE0-36B89BCC3BA6}" destId="{0DF00964-94EC-0C44-B74D-40DC11F98C6D}" srcOrd="0" destOrd="0" presId="urn:microsoft.com/office/officeart/2005/8/layout/hList1"/>
    <dgm:cxn modelId="{9497FDA8-F97C-DB47-86F1-445E9F506676}" type="presOf" srcId="{EBE33546-66BA-AE40-8C8E-05A054F5F9D7}" destId="{F61267AF-7644-5F43-B753-5117DF4B7A0F}" srcOrd="0" destOrd="0" presId="urn:microsoft.com/office/officeart/2005/8/layout/hList1"/>
    <dgm:cxn modelId="{66EE07A9-B4A7-DD4A-BFBA-842C9F19A108}" srcId="{C66FA5C0-BE9F-E645-8F33-5144AEB6E409}" destId="{96BDC50D-6697-D44B-B59D-3F22D20DD425}" srcOrd="3" destOrd="0" parTransId="{70B60C24-601B-0144-AFF8-69D617901B36}" sibTransId="{120034C5-FD8C-BD44-A30A-760878C14B9C}"/>
    <dgm:cxn modelId="{C24ADBC2-6AB9-EC47-929B-9DBF8EAEDEFF}" srcId="{C66FA5C0-BE9F-E645-8F33-5144AEB6E409}" destId="{BCB121F3-0BDA-1745-AF80-15CA3CA19EFF}" srcOrd="2" destOrd="0" parTransId="{909DE393-7B68-2946-BAB9-0F240DC93439}" sibTransId="{E61FF95D-4BCA-714E-A8EE-EEFA45947F14}"/>
    <dgm:cxn modelId="{AE2C0EDA-1CFA-9C4C-92A7-3DFD2D133EDA}" srcId="{BCB121F3-0BDA-1745-AF80-15CA3CA19EFF}" destId="{26DBBF2D-31D1-5643-86C0-0F4F2063B621}" srcOrd="0" destOrd="0" parTransId="{AF2BB0D2-658B-404C-9554-B49C3A8F3CC8}" sibTransId="{2047A988-3FFE-AD4B-AC73-BADE0ED7AD1F}"/>
    <dgm:cxn modelId="{DCD421EF-9FB2-3740-A41E-792C43E883F2}" type="presOf" srcId="{26DBBF2D-31D1-5643-86C0-0F4F2063B621}" destId="{F5EF765C-7991-C84B-991F-145174475EF1}" srcOrd="0" destOrd="0" presId="urn:microsoft.com/office/officeart/2005/8/layout/hList1"/>
    <dgm:cxn modelId="{27EDE2F2-BBA3-9045-A96B-D63139653D50}" srcId="{1EFB02AD-6846-EF49-8EE0-36B89BCC3BA6}" destId="{07F33303-BFD3-174C-A335-A9D1F377902E}" srcOrd="1" destOrd="0" parTransId="{32F2E246-DE7E-DE4F-B01D-594FD9148C5E}" sibTransId="{FA98FC0E-3014-3949-B5C1-91CA488AEE37}"/>
    <dgm:cxn modelId="{3EF4ACAE-F937-5D42-9BDF-B24B7539B7DF}" type="presParOf" srcId="{0A1D4D94-8B6D-F346-AA24-7ED0CD4C0BC9}" destId="{93EFA27E-788A-7745-935B-0CED70AF435D}" srcOrd="0" destOrd="0" presId="urn:microsoft.com/office/officeart/2005/8/layout/hList1"/>
    <dgm:cxn modelId="{6B6F07E7-02E0-0D44-97CA-5465AA7C1EE3}" type="presParOf" srcId="{93EFA27E-788A-7745-935B-0CED70AF435D}" destId="{0DF00964-94EC-0C44-B74D-40DC11F98C6D}" srcOrd="0" destOrd="0" presId="urn:microsoft.com/office/officeart/2005/8/layout/hList1"/>
    <dgm:cxn modelId="{A6F53FAC-8735-9448-ADD5-D4E7D62ECE23}" type="presParOf" srcId="{93EFA27E-788A-7745-935B-0CED70AF435D}" destId="{659260EE-A2FC-D446-AAD9-4EFB65152ED3}" srcOrd="1" destOrd="0" presId="urn:microsoft.com/office/officeart/2005/8/layout/hList1"/>
    <dgm:cxn modelId="{6377893F-8C70-2846-AE1D-3D96B916DA4A}" type="presParOf" srcId="{0A1D4D94-8B6D-F346-AA24-7ED0CD4C0BC9}" destId="{8B8964AA-27F1-D24D-873F-682E8FAA9AC1}" srcOrd="1" destOrd="0" presId="urn:microsoft.com/office/officeart/2005/8/layout/hList1"/>
    <dgm:cxn modelId="{44E45A18-647E-054D-A33C-A698BDEAC9B4}" type="presParOf" srcId="{0A1D4D94-8B6D-F346-AA24-7ED0CD4C0BC9}" destId="{8BE88E1D-D332-EC4A-9586-3C47093BFB4D}" srcOrd="2" destOrd="0" presId="urn:microsoft.com/office/officeart/2005/8/layout/hList1"/>
    <dgm:cxn modelId="{D4CB0B8F-0384-084D-B616-09DBA452E19D}" type="presParOf" srcId="{8BE88E1D-D332-EC4A-9586-3C47093BFB4D}" destId="{E64C2649-245F-5A43-B333-68D78D60D203}" srcOrd="0" destOrd="0" presId="urn:microsoft.com/office/officeart/2005/8/layout/hList1"/>
    <dgm:cxn modelId="{EEEE8A2F-5587-FF4A-B7CC-DB12500B24BC}" type="presParOf" srcId="{8BE88E1D-D332-EC4A-9586-3C47093BFB4D}" destId="{8E5D14FE-6420-A744-A0CB-0BF3982233C4}" srcOrd="1" destOrd="0" presId="urn:microsoft.com/office/officeart/2005/8/layout/hList1"/>
    <dgm:cxn modelId="{241B1934-496E-7F42-827B-FD7670532024}" type="presParOf" srcId="{0A1D4D94-8B6D-F346-AA24-7ED0CD4C0BC9}" destId="{A85FDA20-8DBF-6146-A4C2-13E578528A66}" srcOrd="3" destOrd="0" presId="urn:microsoft.com/office/officeart/2005/8/layout/hList1"/>
    <dgm:cxn modelId="{3D837364-97AA-EB4C-ACED-5963F6643BE0}" type="presParOf" srcId="{0A1D4D94-8B6D-F346-AA24-7ED0CD4C0BC9}" destId="{529FE777-A61F-6245-8134-D4682BFB36EF}" srcOrd="4" destOrd="0" presId="urn:microsoft.com/office/officeart/2005/8/layout/hList1"/>
    <dgm:cxn modelId="{3D3DB6A8-CDCF-AB41-8D77-6262F62C2439}" type="presParOf" srcId="{529FE777-A61F-6245-8134-D4682BFB36EF}" destId="{BDD40057-205B-6F47-859F-81894AE6D49F}" srcOrd="0" destOrd="0" presId="urn:microsoft.com/office/officeart/2005/8/layout/hList1"/>
    <dgm:cxn modelId="{F138877E-BCA0-0648-8047-5F6B1411D531}" type="presParOf" srcId="{529FE777-A61F-6245-8134-D4682BFB36EF}" destId="{F5EF765C-7991-C84B-991F-145174475EF1}" srcOrd="1" destOrd="0" presId="urn:microsoft.com/office/officeart/2005/8/layout/hList1"/>
    <dgm:cxn modelId="{2765BD32-399C-F647-A197-D6FE7165B0E9}" type="presParOf" srcId="{0A1D4D94-8B6D-F346-AA24-7ED0CD4C0BC9}" destId="{6DB5C6F8-7A58-734C-8F9B-7720E8CB2BFC}" srcOrd="5" destOrd="0" presId="urn:microsoft.com/office/officeart/2005/8/layout/hList1"/>
    <dgm:cxn modelId="{F0859172-5B0A-094A-A7FA-FFBFAEF76537}" type="presParOf" srcId="{0A1D4D94-8B6D-F346-AA24-7ED0CD4C0BC9}" destId="{4A7E4B2E-F451-1B4D-AA96-E70701D14FFE}" srcOrd="6" destOrd="0" presId="urn:microsoft.com/office/officeart/2005/8/layout/hList1"/>
    <dgm:cxn modelId="{EF4ED648-8293-924B-A44A-73A975B92BF1}" type="presParOf" srcId="{4A7E4B2E-F451-1B4D-AA96-E70701D14FFE}" destId="{B341BE66-9BA4-A143-81BC-F821A397122F}" srcOrd="0" destOrd="0" presId="urn:microsoft.com/office/officeart/2005/8/layout/hList1"/>
    <dgm:cxn modelId="{913FC420-0B11-AF47-BC9A-3A733535B01F}" type="presParOf" srcId="{4A7E4B2E-F451-1B4D-AA96-E70701D14FFE}" destId="{62A0F8F2-2EB1-DA41-A74B-887B2DF327A8}" srcOrd="1" destOrd="0" presId="urn:microsoft.com/office/officeart/2005/8/layout/hList1"/>
    <dgm:cxn modelId="{56A5646D-73D8-CE4A-908C-329DDF500A63}" type="presParOf" srcId="{0A1D4D94-8B6D-F346-AA24-7ED0CD4C0BC9}" destId="{0A9DD498-03DE-C844-92DC-BBAFEAEA0EEE}" srcOrd="7" destOrd="0" presId="urn:microsoft.com/office/officeart/2005/8/layout/hList1"/>
    <dgm:cxn modelId="{A31AAED5-C32B-9E4C-9942-10C6B3B53B8E}" type="presParOf" srcId="{0A1D4D94-8B6D-F346-AA24-7ED0CD4C0BC9}" destId="{36A685F0-BEA8-3145-914C-8901AE650678}" srcOrd="8" destOrd="0" presId="urn:microsoft.com/office/officeart/2005/8/layout/hList1"/>
    <dgm:cxn modelId="{E20CA608-DA84-EB42-966C-C9F2DDE62FEB}" type="presParOf" srcId="{36A685F0-BEA8-3145-914C-8901AE650678}" destId="{21B76C9E-B3AE-B149-8D1F-F0395083200B}" srcOrd="0" destOrd="0" presId="urn:microsoft.com/office/officeart/2005/8/layout/hList1"/>
    <dgm:cxn modelId="{49473751-D2E6-A54B-8D80-DD252EB9E3BB}" type="presParOf" srcId="{36A685F0-BEA8-3145-914C-8901AE650678}" destId="{F61267AF-7644-5F43-B753-5117DF4B7A0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F00964-94EC-0C44-B74D-40DC11F98C6D}">
      <dsp:nvSpPr>
        <dsp:cNvPr id="0" name=""/>
        <dsp:cNvSpPr/>
      </dsp:nvSpPr>
      <dsp:spPr>
        <a:xfrm>
          <a:off x="3949" y="326568"/>
          <a:ext cx="1514127" cy="535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Fira Sans" panose="020B0503050000020004" pitchFamily="34" charset="0"/>
            </a:rPr>
            <a:t>Demand Assessment</a:t>
          </a:r>
        </a:p>
      </dsp:txBody>
      <dsp:txXfrm>
        <a:off x="3949" y="326568"/>
        <a:ext cx="1514127" cy="535105"/>
      </dsp:txXfrm>
    </dsp:sp>
    <dsp:sp modelId="{659260EE-A2FC-D446-AAD9-4EFB65152ED3}">
      <dsp:nvSpPr>
        <dsp:cNvPr id="0" name=""/>
        <dsp:cNvSpPr/>
      </dsp:nvSpPr>
      <dsp:spPr>
        <a:xfrm>
          <a:off x="3949" y="861674"/>
          <a:ext cx="1514127" cy="2141100"/>
        </a:xfrm>
        <a:prstGeom prst="rect">
          <a:avLst/>
        </a:prstGeom>
        <a:solidFill>
          <a:schemeClr val="bg1">
            <a:lumMod val="85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Fira Sans" panose="020B0503050000020004" pitchFamily="34" charset="0"/>
            </a:rPr>
            <a:t>Passenger throughput along each corridor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Fira Sans" panose="020B0503050000020004" pitchFamily="34" charset="0"/>
            </a:rPr>
            <a:t>Boarding alighting patterns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Fira Sans" panose="020B0503050000020004" pitchFamily="34" charset="0"/>
            </a:rPr>
            <a:t>Vehicle speeds</a:t>
          </a:r>
        </a:p>
      </dsp:txBody>
      <dsp:txXfrm>
        <a:off x="3949" y="861674"/>
        <a:ext cx="1514127" cy="2141100"/>
      </dsp:txXfrm>
    </dsp:sp>
    <dsp:sp modelId="{E64C2649-245F-5A43-B333-68D78D60D203}">
      <dsp:nvSpPr>
        <dsp:cNvPr id="0" name=""/>
        <dsp:cNvSpPr/>
      </dsp:nvSpPr>
      <dsp:spPr>
        <a:xfrm>
          <a:off x="1730055" y="326568"/>
          <a:ext cx="1514127" cy="53510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Fira Sans" panose="020B0503050000020004" pitchFamily="34" charset="0"/>
            </a:rPr>
            <a:t>Modelling</a:t>
          </a:r>
        </a:p>
      </dsp:txBody>
      <dsp:txXfrm>
        <a:off x="1730055" y="326568"/>
        <a:ext cx="1514127" cy="535105"/>
      </dsp:txXfrm>
    </dsp:sp>
    <dsp:sp modelId="{8E5D14FE-6420-A744-A0CB-0BF3982233C4}">
      <dsp:nvSpPr>
        <dsp:cNvPr id="0" name=""/>
        <dsp:cNvSpPr/>
      </dsp:nvSpPr>
      <dsp:spPr>
        <a:xfrm>
          <a:off x="1730055" y="861674"/>
          <a:ext cx="1514127" cy="2141100"/>
        </a:xfrm>
        <a:prstGeom prst="rect">
          <a:avLst/>
        </a:prstGeom>
        <a:solidFill>
          <a:schemeClr val="bg1">
            <a:lumMod val="85000"/>
            <a:alpha val="9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Fira Sans" panose="020B0503050000020004" pitchFamily="34" charset="0"/>
            </a:rPr>
            <a:t>Calibration of a model representing travel demand patterns</a:t>
          </a:r>
        </a:p>
      </dsp:txBody>
      <dsp:txXfrm>
        <a:off x="1730055" y="861674"/>
        <a:ext cx="1514127" cy="2141100"/>
      </dsp:txXfrm>
    </dsp:sp>
    <dsp:sp modelId="{BDD40057-205B-6F47-859F-81894AE6D49F}">
      <dsp:nvSpPr>
        <dsp:cNvPr id="0" name=""/>
        <dsp:cNvSpPr/>
      </dsp:nvSpPr>
      <dsp:spPr>
        <a:xfrm>
          <a:off x="3456161" y="326568"/>
          <a:ext cx="1514127" cy="53510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Fira Sans" panose="020B0503050000020004" pitchFamily="34" charset="0"/>
            </a:rPr>
            <a:t>Route Selection</a:t>
          </a:r>
        </a:p>
      </dsp:txBody>
      <dsp:txXfrm>
        <a:off x="3456161" y="326568"/>
        <a:ext cx="1514127" cy="535105"/>
      </dsp:txXfrm>
    </dsp:sp>
    <dsp:sp modelId="{F5EF765C-7991-C84B-991F-145174475EF1}">
      <dsp:nvSpPr>
        <dsp:cNvPr id="0" name=""/>
        <dsp:cNvSpPr/>
      </dsp:nvSpPr>
      <dsp:spPr>
        <a:xfrm>
          <a:off x="3456161" y="861674"/>
          <a:ext cx="1514127" cy="2141100"/>
        </a:xfrm>
        <a:prstGeom prst="rect">
          <a:avLst/>
        </a:prstGeom>
        <a:solidFill>
          <a:schemeClr val="bg1">
            <a:lumMod val="85000"/>
            <a:alpha val="9000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Fira Sans" panose="020B0503050000020004" pitchFamily="34" charset="0"/>
            </a:rPr>
            <a:t>What combination of routes will be most viable? </a:t>
          </a:r>
        </a:p>
      </dsp:txBody>
      <dsp:txXfrm>
        <a:off x="3456161" y="861674"/>
        <a:ext cx="1514127" cy="2141100"/>
      </dsp:txXfrm>
    </dsp:sp>
    <dsp:sp modelId="{B341BE66-9BA4-A143-81BC-F821A397122F}">
      <dsp:nvSpPr>
        <dsp:cNvPr id="0" name=""/>
        <dsp:cNvSpPr/>
      </dsp:nvSpPr>
      <dsp:spPr>
        <a:xfrm>
          <a:off x="5182266" y="326568"/>
          <a:ext cx="1514127" cy="53510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Fira Sans" panose="020B0503050000020004" pitchFamily="34" charset="0"/>
            </a:rPr>
            <a:t>Scheduling</a:t>
          </a:r>
        </a:p>
      </dsp:txBody>
      <dsp:txXfrm>
        <a:off x="5182266" y="326568"/>
        <a:ext cx="1514127" cy="535105"/>
      </dsp:txXfrm>
    </dsp:sp>
    <dsp:sp modelId="{62A0F8F2-2EB1-DA41-A74B-887B2DF327A8}">
      <dsp:nvSpPr>
        <dsp:cNvPr id="0" name=""/>
        <dsp:cNvSpPr/>
      </dsp:nvSpPr>
      <dsp:spPr>
        <a:xfrm>
          <a:off x="5182266" y="861674"/>
          <a:ext cx="1514127" cy="2141100"/>
        </a:xfrm>
        <a:prstGeom prst="rect">
          <a:avLst/>
        </a:prstGeom>
        <a:solidFill>
          <a:schemeClr val="bg1">
            <a:lumMod val="85000"/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Fira Sans" panose="020B0503050000020004" pitchFamily="34" charset="0"/>
            </a:rPr>
            <a:t>What headway is required on each route to </a:t>
          </a:r>
          <a:r>
            <a:rPr lang="en-US" sz="1500" kern="1200" baseline="0" dirty="0">
              <a:latin typeface="Fira Sans" panose="020B0503050000020004" pitchFamily="34" charset="0"/>
            </a:rPr>
            <a:t>meet the passenger demand?</a:t>
          </a:r>
          <a:endParaRPr lang="en-US" sz="1500" kern="1200" dirty="0">
            <a:latin typeface="Fira Sans" panose="020B0503050000020004" pitchFamily="34" charset="0"/>
          </a:endParaRPr>
        </a:p>
      </dsp:txBody>
      <dsp:txXfrm>
        <a:off x="5182266" y="861674"/>
        <a:ext cx="1514127" cy="2141100"/>
      </dsp:txXfrm>
    </dsp:sp>
    <dsp:sp modelId="{21B76C9E-B3AE-B149-8D1F-F0395083200B}">
      <dsp:nvSpPr>
        <dsp:cNvPr id="0" name=""/>
        <dsp:cNvSpPr/>
      </dsp:nvSpPr>
      <dsp:spPr>
        <a:xfrm>
          <a:off x="6908372" y="326568"/>
          <a:ext cx="1514127" cy="53510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Fira Sans" panose="020B0503050000020004" pitchFamily="34" charset="0"/>
            </a:rPr>
            <a:t>Fleet Requirement</a:t>
          </a:r>
        </a:p>
      </dsp:txBody>
      <dsp:txXfrm>
        <a:off x="6908372" y="326568"/>
        <a:ext cx="1514127" cy="535105"/>
      </dsp:txXfrm>
    </dsp:sp>
    <dsp:sp modelId="{F61267AF-7644-5F43-B753-5117DF4B7A0F}">
      <dsp:nvSpPr>
        <dsp:cNvPr id="0" name=""/>
        <dsp:cNvSpPr/>
      </dsp:nvSpPr>
      <dsp:spPr>
        <a:xfrm>
          <a:off x="6908372" y="861674"/>
          <a:ext cx="1514127" cy="2141100"/>
        </a:xfrm>
        <a:prstGeom prst="rect">
          <a:avLst/>
        </a:prstGeom>
        <a:solidFill>
          <a:schemeClr val="bg1">
            <a:lumMod val="85000"/>
            <a:alpha val="9000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Fira Sans" panose="020B0503050000020004" pitchFamily="34" charset="0"/>
            </a:rPr>
            <a:t>How</a:t>
          </a:r>
          <a:r>
            <a:rPr lang="en-US" sz="1500" kern="1200" baseline="0" dirty="0">
              <a:latin typeface="Fira Sans" panose="020B0503050000020004" pitchFamily="34" charset="0"/>
            </a:rPr>
            <a:t> many buses are required for each route?</a:t>
          </a:r>
          <a:endParaRPr lang="en-US" sz="1500" kern="1200" dirty="0">
            <a:latin typeface="Fira Sans" panose="020B0503050000020004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Fira Sans" panose="020B0503050000020004" pitchFamily="34" charset="0"/>
            </a:rPr>
            <a:t>What type of bus is required for each route?</a:t>
          </a:r>
        </a:p>
      </dsp:txBody>
      <dsp:txXfrm>
        <a:off x="6908372" y="861674"/>
        <a:ext cx="1514127" cy="21411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2D796-7BDA-3949-BF72-ABD2B849407E}" type="datetimeFigureOut">
              <a:rPr lang="en-US" smtClean="0"/>
              <a:t>4/29/21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76DFAC-177F-104F-81FB-E31D486B6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28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6DFAC-177F-104F-81FB-E31D486B6F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04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6DFAC-177F-104F-81FB-E31D486B6F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88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887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EAFC75-8ACB-4BB7-BCE8-72595A626F4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pPr marL="0" marR="0" lvl="0" indent="0" algn="r" defTabSz="9887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065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91FFC8C-4841-A640-977E-2C46BB2CE5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429000"/>
          </a:xfrm>
          <a:custGeom>
            <a:avLst/>
            <a:gdLst>
              <a:gd name="connsiteX0" fmla="*/ 2592388 w 9144000"/>
              <a:gd name="connsiteY0" fmla="*/ 0 h 3429000"/>
              <a:gd name="connsiteX1" fmla="*/ 9144000 w 9144000"/>
              <a:gd name="connsiteY1" fmla="*/ 0 h 3429000"/>
              <a:gd name="connsiteX2" fmla="*/ 9144000 w 9144000"/>
              <a:gd name="connsiteY2" fmla="*/ 3429000 h 3429000"/>
              <a:gd name="connsiteX3" fmla="*/ 0 w 9144000"/>
              <a:gd name="connsiteY3" fmla="*/ 3429000 h 3429000"/>
              <a:gd name="connsiteX4" fmla="*/ 0 w 9144000"/>
              <a:gd name="connsiteY4" fmla="*/ 1376363 h 3429000"/>
              <a:gd name="connsiteX5" fmla="*/ 2592388 w 9144000"/>
              <a:gd name="connsiteY5" fmla="*/ 1376363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3429000">
                <a:moveTo>
                  <a:pt x="2592388" y="0"/>
                </a:moveTo>
                <a:lnTo>
                  <a:pt x="9144000" y="0"/>
                </a:lnTo>
                <a:lnTo>
                  <a:pt x="9144000" y="3429000"/>
                </a:lnTo>
                <a:lnTo>
                  <a:pt x="0" y="3429000"/>
                </a:lnTo>
                <a:lnTo>
                  <a:pt x="0" y="1376363"/>
                </a:lnTo>
                <a:lnTo>
                  <a:pt x="2592388" y="13763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51164" y="3789365"/>
            <a:ext cx="5834061" cy="1392235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51164" y="5196525"/>
            <a:ext cx="5834061" cy="69088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492765-A423-9441-B05D-ECB61CE89AEF}"/>
              </a:ext>
            </a:extLst>
          </p:cNvPr>
          <p:cNvSpPr/>
          <p:nvPr userDrawn="1"/>
        </p:nvSpPr>
        <p:spPr>
          <a:xfrm>
            <a:off x="0" y="2"/>
            <a:ext cx="2592388" cy="13763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10F55B-C066-8749-A353-F77EAB917A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8587" y="436184"/>
            <a:ext cx="1395217" cy="50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51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1163" y="368302"/>
            <a:ext cx="5834062" cy="792163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92388" y="1376364"/>
            <a:ext cx="6551612" cy="5481637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776" y="1736727"/>
            <a:ext cx="1873250" cy="47529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5834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51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830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708BB-BD78-2049-B156-29CF97671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6521E0-9198-2D45-A9C1-1DAB7ED86D2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51163" y="1736727"/>
            <a:ext cx="5834062" cy="4752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477CCF0-212C-C045-8919-8D67A7CB5CC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376364"/>
            <a:ext cx="2592388" cy="54816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119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3FBDFB4-A270-544F-A688-CDADC7C88538}"/>
              </a:ext>
            </a:extLst>
          </p:cNvPr>
          <p:cNvSpPr/>
          <p:nvPr userDrawn="1"/>
        </p:nvSpPr>
        <p:spPr>
          <a:xfrm>
            <a:off x="0" y="1376364"/>
            <a:ext cx="9144000" cy="5481637"/>
          </a:xfrm>
          <a:prstGeom prst="rect">
            <a:avLst/>
          </a:prstGeom>
          <a:solidFill>
            <a:srgbClr val="23B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DEFB0F-9F5D-174B-AFD2-9738B1EFC3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8587" y="436184"/>
            <a:ext cx="1395217" cy="503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6AC7BE-63A1-B846-8ED0-86F8635450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727" y="6048068"/>
            <a:ext cx="428141" cy="4281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2FEDDA-372D-E847-81A9-80D5EB7949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815" y="6043090"/>
            <a:ext cx="428141" cy="4331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C6F736-BE3E-B944-B838-8F6E1C8075D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0554" y="6037976"/>
            <a:ext cx="428141" cy="428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2537B4-76DA-0B41-8256-AAD6C5D40AE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3642" y="6048068"/>
            <a:ext cx="428141" cy="4281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6AF9DA-8AC5-ED4D-B19F-6FA8E3CC2551}"/>
              </a:ext>
            </a:extLst>
          </p:cNvPr>
          <p:cNvSpPr txBox="1"/>
          <p:nvPr userDrawn="1"/>
        </p:nvSpPr>
        <p:spPr>
          <a:xfrm>
            <a:off x="5143499" y="6028037"/>
            <a:ext cx="2574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ira Sans" panose="020B0503050000020004" pitchFamily="34" charset="0"/>
              </a:rPr>
              <a:t>itdpafrica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7BAE8D2-6B41-B14E-90C9-FB4E8DD7116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98587" y="437600"/>
            <a:ext cx="2908543" cy="504229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BF892ACD-C77C-B545-A800-464DB7232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51163" y="4910892"/>
            <a:ext cx="5834062" cy="369332"/>
          </a:xfrm>
          <a:noFill/>
        </p:spPr>
        <p:txBody>
          <a:bodyPr wrap="square" rtlCol="0">
            <a:spAutoFit/>
          </a:bodyPr>
          <a:lstStyle>
            <a:lvl1pPr marL="0" indent="0">
              <a:lnSpc>
                <a:spcPct val="90000"/>
              </a:lnSpc>
              <a:buNone/>
              <a:defRPr lang="en-US" sz="2000" smtClean="0">
                <a:solidFill>
                  <a:schemeClr val="bg1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1800" smtClean="0">
                <a:solidFill>
                  <a:schemeClr val="tx1"/>
                </a:solidFill>
                <a:latin typeface="+mn-lt"/>
              </a:defRPr>
            </a:lvl3pPr>
            <a:lvl4pPr>
              <a:defRPr lang="en-US" smtClean="0">
                <a:solidFill>
                  <a:schemeClr val="tx1"/>
                </a:solidFill>
                <a:latin typeface="+mn-lt"/>
              </a:defRPr>
            </a:lvl4pPr>
            <a:lvl5pPr>
              <a:defRPr lang="en-US">
                <a:solidFill>
                  <a:schemeClr val="tx1"/>
                </a:solidFill>
                <a:latin typeface="+mn-lt"/>
              </a:defRPr>
            </a:lvl5pPr>
          </a:lstStyle>
          <a:p>
            <a:r>
              <a:rPr lang="en-US" sz="2000" dirty="0">
                <a:solidFill>
                  <a:schemeClr val="bg1"/>
                </a:solidFill>
                <a:latin typeface="Fira Sans" panose="020B0503050000020004" pitchFamily="34" charset="0"/>
              </a:rPr>
              <a:t>(Name &amp; email)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C1DF5D-FB88-9044-9670-B7F44D2977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51163" y="3105834"/>
            <a:ext cx="5834062" cy="646331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842791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 - External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3FBDFB4-A270-544F-A688-CDADC7C88538}"/>
              </a:ext>
            </a:extLst>
          </p:cNvPr>
          <p:cNvSpPr/>
          <p:nvPr userDrawn="1"/>
        </p:nvSpPr>
        <p:spPr>
          <a:xfrm>
            <a:off x="0" y="1376364"/>
            <a:ext cx="9144000" cy="5481637"/>
          </a:xfrm>
          <a:prstGeom prst="rect">
            <a:avLst/>
          </a:prstGeom>
          <a:solidFill>
            <a:srgbClr val="23B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39663F4-6694-E844-9E1B-42A267A549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51163" y="2833466"/>
            <a:ext cx="5834062" cy="646331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DEFB0F-9F5D-174B-AFD2-9738B1EFC3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8587" y="436184"/>
            <a:ext cx="1395217" cy="503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6AC7BE-63A1-B846-8ED0-86F8635450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727" y="4760096"/>
            <a:ext cx="428141" cy="4281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2FEDDA-372D-E847-81A9-80D5EB7949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815" y="4755118"/>
            <a:ext cx="428141" cy="4331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C6F736-BE3E-B944-B838-8F6E1C8075D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0554" y="4750004"/>
            <a:ext cx="428141" cy="428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2537B4-76DA-0B41-8256-AAD6C5D40AE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3642" y="4760096"/>
            <a:ext cx="428141" cy="4281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6AF9DA-8AC5-ED4D-B19F-6FA8E3CC2551}"/>
              </a:ext>
            </a:extLst>
          </p:cNvPr>
          <p:cNvSpPr txBox="1"/>
          <p:nvPr userDrawn="1"/>
        </p:nvSpPr>
        <p:spPr>
          <a:xfrm>
            <a:off x="5143499" y="4740065"/>
            <a:ext cx="2574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ira Sans" panose="020B0503050000020004" pitchFamily="34" charset="0"/>
              </a:rPr>
              <a:t>itdpafrica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7BAE8D2-6B41-B14E-90C9-FB4E8DD7116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98587" y="437600"/>
            <a:ext cx="2908543" cy="504229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BF892ACD-C77C-B545-A800-464DB7232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51163" y="3896352"/>
            <a:ext cx="5834062" cy="369332"/>
          </a:xfrm>
          <a:noFill/>
        </p:spPr>
        <p:txBody>
          <a:bodyPr wrap="square" rtlCol="0">
            <a:spAutoFit/>
          </a:bodyPr>
          <a:lstStyle>
            <a:lvl1pPr marL="0" indent="0">
              <a:lnSpc>
                <a:spcPct val="90000"/>
              </a:lnSpc>
              <a:buNone/>
              <a:defRPr lang="en-US" sz="2000" smtClean="0">
                <a:solidFill>
                  <a:schemeClr val="bg1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1800" smtClean="0">
                <a:solidFill>
                  <a:schemeClr val="tx1"/>
                </a:solidFill>
                <a:latin typeface="+mn-lt"/>
              </a:defRPr>
            </a:lvl3pPr>
            <a:lvl4pPr>
              <a:defRPr lang="en-US" smtClean="0">
                <a:solidFill>
                  <a:schemeClr val="tx1"/>
                </a:solidFill>
                <a:latin typeface="+mn-lt"/>
              </a:defRPr>
            </a:lvl4pPr>
            <a:lvl5pPr>
              <a:defRPr lang="en-US">
                <a:solidFill>
                  <a:schemeClr val="tx1"/>
                </a:solidFill>
                <a:latin typeface="+mn-lt"/>
              </a:defRPr>
            </a:lvl5pPr>
          </a:lstStyle>
          <a:p>
            <a:r>
              <a:rPr lang="en-US" sz="2000" dirty="0">
                <a:solidFill>
                  <a:schemeClr val="bg1"/>
                </a:solidFill>
                <a:latin typeface="Fira Sans" panose="020B0503050000020004" pitchFamily="34" charset="0"/>
              </a:rPr>
              <a:t>(Name &amp; email)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1B0321-5BEF-644B-AE17-FCE74D5D4AAE}"/>
              </a:ext>
            </a:extLst>
          </p:cNvPr>
          <p:cNvSpPr/>
          <p:nvPr userDrawn="1"/>
        </p:nvSpPr>
        <p:spPr>
          <a:xfrm>
            <a:off x="0" y="5532120"/>
            <a:ext cx="9144000" cy="1325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38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3108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667000"/>
            <a:ext cx="8229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1405488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r-FR"/>
              <a:t>Headline: (24 pt.) Calibri bold</a:t>
            </a:r>
            <a:endParaRPr lang="pt-B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436220" y="82550"/>
            <a:ext cx="498231" cy="196850"/>
          </a:xfrm>
          <a:prstGeom prst="rect">
            <a:avLst/>
          </a:prstGeom>
        </p:spPr>
        <p:txBody>
          <a:bodyPr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97A182-C6DA-46BD-8A9A-EAC77E853352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sym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772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External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91FFC8C-4841-A640-977E-2C46BB2CE5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429000"/>
          </a:xfrm>
          <a:custGeom>
            <a:avLst/>
            <a:gdLst>
              <a:gd name="connsiteX0" fmla="*/ 2592388 w 9144000"/>
              <a:gd name="connsiteY0" fmla="*/ 0 h 3429000"/>
              <a:gd name="connsiteX1" fmla="*/ 9144000 w 9144000"/>
              <a:gd name="connsiteY1" fmla="*/ 0 h 3429000"/>
              <a:gd name="connsiteX2" fmla="*/ 9144000 w 9144000"/>
              <a:gd name="connsiteY2" fmla="*/ 3429000 h 3429000"/>
              <a:gd name="connsiteX3" fmla="*/ 0 w 9144000"/>
              <a:gd name="connsiteY3" fmla="*/ 3429000 h 3429000"/>
              <a:gd name="connsiteX4" fmla="*/ 0 w 9144000"/>
              <a:gd name="connsiteY4" fmla="*/ 1376363 h 3429000"/>
              <a:gd name="connsiteX5" fmla="*/ 2592388 w 9144000"/>
              <a:gd name="connsiteY5" fmla="*/ 1376363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3429000">
                <a:moveTo>
                  <a:pt x="2592388" y="0"/>
                </a:moveTo>
                <a:lnTo>
                  <a:pt x="9144000" y="0"/>
                </a:lnTo>
                <a:lnTo>
                  <a:pt x="9144000" y="3429000"/>
                </a:lnTo>
                <a:lnTo>
                  <a:pt x="0" y="3429000"/>
                </a:lnTo>
                <a:lnTo>
                  <a:pt x="0" y="1376363"/>
                </a:lnTo>
                <a:lnTo>
                  <a:pt x="2592388" y="13763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51164" y="3896361"/>
            <a:ext cx="5834061" cy="690881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51164" y="4612640"/>
            <a:ext cx="5834061" cy="69088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492765-A423-9441-B05D-ECB61CE89AEF}"/>
              </a:ext>
            </a:extLst>
          </p:cNvPr>
          <p:cNvSpPr/>
          <p:nvPr userDrawn="1"/>
        </p:nvSpPr>
        <p:spPr>
          <a:xfrm>
            <a:off x="0" y="2"/>
            <a:ext cx="2592388" cy="13763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10F55B-C066-8749-A353-F77EAB917A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8587" y="436184"/>
            <a:ext cx="1395217" cy="503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D4BF6A-C280-BD46-9740-A6429C5735F8}"/>
              </a:ext>
            </a:extLst>
          </p:cNvPr>
          <p:cNvSpPr/>
          <p:nvPr userDrawn="1"/>
        </p:nvSpPr>
        <p:spPr>
          <a:xfrm>
            <a:off x="0" y="5532120"/>
            <a:ext cx="9144000" cy="1325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86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1163" y="368301"/>
            <a:ext cx="5834062" cy="7921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6" y="1736726"/>
            <a:ext cx="8426450" cy="475297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5668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E4A965-9BD6-7C48-AAE7-4B2490B39421}"/>
              </a:ext>
            </a:extLst>
          </p:cNvPr>
          <p:cNvSpPr/>
          <p:nvPr userDrawn="1"/>
        </p:nvSpPr>
        <p:spPr>
          <a:xfrm>
            <a:off x="0" y="1376364"/>
            <a:ext cx="9144000" cy="54816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51164" y="1736725"/>
            <a:ext cx="5834061" cy="4752976"/>
          </a:xfrm>
        </p:spPr>
        <p:txBody>
          <a:bodyPr anchor="ctr"/>
          <a:lstStyle>
            <a:lvl1pPr>
              <a:defRPr sz="4800"/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1A5A54-9337-7E45-B5BA-04EB4C662062}"/>
              </a:ext>
            </a:extLst>
          </p:cNvPr>
          <p:cNvSpPr/>
          <p:nvPr userDrawn="1"/>
        </p:nvSpPr>
        <p:spPr>
          <a:xfrm>
            <a:off x="0" y="1376364"/>
            <a:ext cx="2592388" cy="5481637"/>
          </a:xfrm>
          <a:prstGeom prst="rect">
            <a:avLst/>
          </a:prstGeom>
          <a:solidFill>
            <a:srgbClr val="23B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59AD9C-4F79-534B-8B4D-D6843C7DB7AD}"/>
              </a:ext>
            </a:extLst>
          </p:cNvPr>
          <p:cNvSpPr/>
          <p:nvPr userDrawn="1"/>
        </p:nvSpPr>
        <p:spPr>
          <a:xfrm>
            <a:off x="2592386" y="4"/>
            <a:ext cx="6551613" cy="1376361"/>
          </a:xfrm>
          <a:prstGeom prst="rect">
            <a:avLst/>
          </a:prstGeom>
          <a:solidFill>
            <a:srgbClr val="23B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36487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1163" y="368301"/>
            <a:ext cx="5834062" cy="7921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6" y="1736726"/>
            <a:ext cx="4156075" cy="47529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736726"/>
            <a:ext cx="4156074" cy="47529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766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1163" y="368302"/>
            <a:ext cx="5834062" cy="792161"/>
          </a:xfrm>
        </p:spPr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90689"/>
            <a:ext cx="3868340" cy="814386"/>
          </a:xfrm>
        </p:spPr>
        <p:txBody>
          <a:bodyPr anchor="b"/>
          <a:lstStyle>
            <a:lvl1pPr marL="0" indent="0">
              <a:buNone/>
              <a:defRPr sz="2400" b="0" i="0">
                <a:latin typeface="Fira Sans Medium" panose="020B05030500000200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Fira Sans Medium" panose="020B05030500000200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965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CBC9251-4258-4B46-86DC-2D1A31DAEC1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EA78DBE2-D1DD-254B-B2BA-47D8CD0FDE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92389" y="2"/>
            <a:ext cx="6551611" cy="1376363"/>
          </a:xfrm>
          <a:solidFill>
            <a:schemeClr val="tx1">
              <a:alpha val="5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54A903A-B7B6-CC40-8ABD-22BDE5DE51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"/>
            <a:ext cx="2592388" cy="1376363"/>
          </a:xfrm>
          <a:solidFill>
            <a:schemeClr val="tx1">
              <a:alpha val="3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89E8096-EDBB-104B-9C94-569EC5B5AA5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98587" y="436183"/>
            <a:ext cx="1395216" cy="50399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7066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836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1164" y="368301"/>
            <a:ext cx="5834061" cy="792162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164" y="1736726"/>
            <a:ext cx="5834060" cy="475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776" y="1736727"/>
            <a:ext cx="1873250" cy="47529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1916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E54FD2D-2468-AC41-8EEF-927DE38DAC58}"/>
              </a:ext>
            </a:extLst>
          </p:cNvPr>
          <p:cNvSpPr/>
          <p:nvPr userDrawn="1"/>
        </p:nvSpPr>
        <p:spPr>
          <a:xfrm>
            <a:off x="0" y="1376364"/>
            <a:ext cx="9144000" cy="5481637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51163" y="368301"/>
            <a:ext cx="5834062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6" y="1736727"/>
            <a:ext cx="8426450" cy="4752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189565-DFD9-EF4F-B4C3-98096CF1F025}"/>
              </a:ext>
            </a:extLst>
          </p:cNvPr>
          <p:cNvSpPr/>
          <p:nvPr userDrawn="1"/>
        </p:nvSpPr>
        <p:spPr>
          <a:xfrm>
            <a:off x="0" y="2"/>
            <a:ext cx="2592388" cy="1376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D72D01C-B089-494A-B3E1-8026DB986620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598585" y="436183"/>
            <a:ext cx="1395218" cy="50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82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5" r:id="rId15"/>
    <p:sldLayoutId id="2147483676" r:id="rId16"/>
    <p:sldLayoutId id="2147483679" r:id="rId17"/>
    <p:sldLayoutId id="214748368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bg1"/>
          </a:solidFill>
          <a:latin typeface="Fira Sans" panose="020B050305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Fira Sans" panose="020B05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Fira Sans" panose="020B05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Fira Sans" panose="020B05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Fira Sans" panose="020B05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Fira Sans" panose="020B05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633" userDrawn="1">
          <p15:clr>
            <a:srgbClr val="F26B43"/>
          </p15:clr>
        </p15:guide>
        <p15:guide id="2" orient="horz" pos="867" userDrawn="1">
          <p15:clr>
            <a:srgbClr val="F26B43"/>
          </p15:clr>
        </p15:guide>
        <p15:guide id="3" pos="1859" userDrawn="1">
          <p15:clr>
            <a:srgbClr val="F26B43"/>
          </p15:clr>
        </p15:guide>
        <p15:guide id="4" pos="5534" userDrawn="1">
          <p15:clr>
            <a:srgbClr val="F26B43"/>
          </p15:clr>
        </p15:guide>
        <p15:guide id="5" orient="horz" pos="1094" userDrawn="1">
          <p15:clr>
            <a:srgbClr val="F26B43"/>
          </p15:clr>
        </p15:guide>
        <p15:guide id="6" orient="horz" userDrawn="1">
          <p15:clr>
            <a:srgbClr val="F26B43"/>
          </p15:clr>
        </p15:guide>
        <p15:guide id="7" pos="226" userDrawn="1">
          <p15:clr>
            <a:srgbClr val="F26B43"/>
          </p15:clr>
        </p15:guide>
        <p15:guide id="8" pos="1406" userDrawn="1">
          <p15:clr>
            <a:srgbClr val="F26B43"/>
          </p15:clr>
        </p15:guide>
        <p15:guide id="9" orient="horz" pos="232" userDrawn="1">
          <p15:clr>
            <a:srgbClr val="F26B43"/>
          </p15:clr>
        </p15:guide>
        <p15:guide id="10" orient="horz" pos="2160" userDrawn="1">
          <p15:clr>
            <a:srgbClr val="F26B43"/>
          </p15:clr>
        </p15:guide>
        <p15:guide id="11" orient="horz" pos="4088" userDrawn="1">
          <p15:clr>
            <a:srgbClr val="F26B43"/>
          </p15:clr>
        </p15:guide>
        <p15:guide id="12" pos="2880" userDrawn="1">
          <p15:clr>
            <a:srgbClr val="F26B43"/>
          </p15:clr>
        </p15:guide>
        <p15:guide id="13" orient="horz" pos="73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641E1345-1798-444A-82A5-AF377D6ECD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429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CBD4D5-C236-DE4A-91BA-6C29353B14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9809" y="4470198"/>
            <a:ext cx="5834061" cy="690881"/>
          </a:xfrm>
        </p:spPr>
        <p:txBody>
          <a:bodyPr>
            <a:noAutofit/>
          </a:bodyPr>
          <a:lstStyle/>
          <a:p>
            <a:r>
              <a:rPr lang="en-US" sz="4000" dirty="0"/>
              <a:t>Public Transport Service Planning and Infrastructure Sizing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9F8755-71A9-BD47-8802-3322FA68AA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73198" y="5025985"/>
            <a:ext cx="5834061" cy="690880"/>
          </a:xfrm>
        </p:spPr>
        <p:txBody>
          <a:bodyPr/>
          <a:lstStyle/>
          <a:p>
            <a:r>
              <a:rPr lang="en-US" dirty="0"/>
              <a:t>April 2021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A095F96-365B-8C47-B0CB-C08936B42B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35" y="5715000"/>
            <a:ext cx="1831843" cy="942090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4DBA67-14F6-534A-B6E1-6141807E45FE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9856" y="5927211"/>
            <a:ext cx="2504014" cy="440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07E1C1-08AB-7343-BD31-9268FB121CB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691" y="5619630"/>
            <a:ext cx="1031202" cy="99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62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B5EEA-4167-0145-BFBC-2FF928ED6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E" dirty="0"/>
              <a:t>Modelled demand</a:t>
            </a:r>
          </a:p>
        </p:txBody>
      </p:sp>
      <p:pic>
        <p:nvPicPr>
          <p:cNvPr id="4" name="image3.png">
            <a:extLst>
              <a:ext uri="{FF2B5EF4-FFF2-40B4-BE49-F238E27FC236}">
                <a16:creationId xmlns:a16="http://schemas.microsoft.com/office/drawing/2014/main" id="{CF2B3C47-6221-8C44-A773-60B53456704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27532" y="1362130"/>
            <a:ext cx="6488935" cy="549587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232356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5E126-7AF5-0244-873F-8E7C628E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Modelled passenger volumes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B96981-62F7-A849-BD92-CC08064741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925" y="1523655"/>
            <a:ext cx="6280150" cy="516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2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5E126-7AF5-0244-873F-8E7C628E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Modelled passenger volumes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0917E6-56D1-CB4E-A52D-7D9AF1DBF2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700" y="1523656"/>
            <a:ext cx="6324600" cy="519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33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802B9-3330-4F44-B6BD-B3910EE80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E" dirty="0"/>
              <a:t>Proposed services</a:t>
            </a:r>
          </a:p>
        </p:txBody>
      </p:sp>
      <p:pic>
        <p:nvPicPr>
          <p:cNvPr id="4" name="image34.png">
            <a:extLst>
              <a:ext uri="{FF2B5EF4-FFF2-40B4-BE49-F238E27FC236}">
                <a16:creationId xmlns:a16="http://schemas.microsoft.com/office/drawing/2014/main" id="{96E2A991-67B0-FE46-B04F-38EB1792EFC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7" y="1295866"/>
            <a:ext cx="8785225" cy="556213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2518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E8FF3-3026-694D-A152-E2AA3CC62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B145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8930CB7-36FA-284E-9951-EC7AD3B938CB}"/>
              </a:ext>
            </a:extLst>
          </p:cNvPr>
          <p:cNvGraphicFramePr>
            <a:graphicFrameLocks noGrp="1"/>
          </p:cNvGraphicFramePr>
          <p:nvPr/>
        </p:nvGraphicFramePr>
        <p:xfrm>
          <a:off x="4436165" y="368301"/>
          <a:ext cx="4479236" cy="74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63750">
                  <a:extLst>
                    <a:ext uri="{9D8B030D-6E8A-4147-A177-3AD203B41FA5}">
                      <a16:colId xmlns:a16="http://schemas.microsoft.com/office/drawing/2014/main" val="2800944460"/>
                    </a:ext>
                  </a:extLst>
                </a:gridCol>
                <a:gridCol w="2015486">
                  <a:extLst>
                    <a:ext uri="{9D8B030D-6E8A-4147-A177-3AD203B41FA5}">
                      <a16:colId xmlns:a16="http://schemas.microsoft.com/office/drawing/2014/main" val="31801333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rebuchet MS" panose="020B0703020202090204" pitchFamily="34" charset="0"/>
                        </a:rPr>
                        <a:t>Fleet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rebuchet MS" panose="020B0703020202090204" pitchFamily="34" charset="0"/>
                        </a:rPr>
                        <a:t>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688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rebuchet MS" panose="020B0703020202090204" pitchFamily="34" charset="0"/>
                        </a:rPr>
                        <a:t>Frequency (buses/</a:t>
                      </a:r>
                      <a:r>
                        <a:rPr lang="en-US" dirty="0" err="1">
                          <a:latin typeface="Trebuchet MS" panose="020B0703020202090204" pitchFamily="34" charset="0"/>
                        </a:rPr>
                        <a:t>hr</a:t>
                      </a:r>
                      <a:r>
                        <a:rPr lang="en-US" dirty="0">
                          <a:latin typeface="Trebuchet MS" panose="020B070302020209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rebuchet MS" panose="020B0703020202090204" pitchFamily="34" charset="0"/>
                        </a:rPr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80475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01F0573-D7FD-2643-BCC0-C8821BB7B7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346" y="1415963"/>
            <a:ext cx="6391308" cy="53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50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E8FF3-3026-694D-A152-E2AA3CC62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B17B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8930CB7-36FA-284E-9951-EC7AD3B938CB}"/>
              </a:ext>
            </a:extLst>
          </p:cNvPr>
          <p:cNvGraphicFramePr>
            <a:graphicFrameLocks noGrp="1"/>
          </p:cNvGraphicFramePr>
          <p:nvPr/>
        </p:nvGraphicFramePr>
        <p:xfrm>
          <a:off x="4503216" y="393542"/>
          <a:ext cx="4479236" cy="74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63750">
                  <a:extLst>
                    <a:ext uri="{9D8B030D-6E8A-4147-A177-3AD203B41FA5}">
                      <a16:colId xmlns:a16="http://schemas.microsoft.com/office/drawing/2014/main" val="2800944460"/>
                    </a:ext>
                  </a:extLst>
                </a:gridCol>
                <a:gridCol w="2015486">
                  <a:extLst>
                    <a:ext uri="{9D8B030D-6E8A-4147-A177-3AD203B41FA5}">
                      <a16:colId xmlns:a16="http://schemas.microsoft.com/office/drawing/2014/main" val="31801333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rebuchet MS" panose="020B0703020202090204" pitchFamily="34" charset="0"/>
                        </a:rPr>
                        <a:t>Fleet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rebuchet MS" panose="020B0703020202090204" pitchFamily="34" charset="0"/>
                        </a:rPr>
                        <a:t>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688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rebuchet MS" panose="020B0703020202090204" pitchFamily="34" charset="0"/>
                        </a:rPr>
                        <a:t>Frequency (buses/</a:t>
                      </a:r>
                      <a:r>
                        <a:rPr lang="en-US" dirty="0" err="1">
                          <a:latin typeface="Trebuchet MS" panose="020B0703020202090204" pitchFamily="34" charset="0"/>
                        </a:rPr>
                        <a:t>hr</a:t>
                      </a:r>
                      <a:r>
                        <a:rPr lang="en-US" dirty="0">
                          <a:latin typeface="Trebuchet MS" panose="020B070302020209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rebuchet MS" panose="020B0703020202090204" pitchFamily="34" charset="0"/>
                        </a:rPr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80475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F798844-411A-F842-BEAA-582274AF8E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7982" y="1417638"/>
            <a:ext cx="6568035" cy="535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35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Service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924800" cy="4525963"/>
          </a:xfrm>
        </p:spPr>
        <p:txBody>
          <a:bodyPr/>
          <a:lstStyle/>
          <a:p>
            <a:pPr lvl="0"/>
            <a:r>
              <a:rPr lang="en-US" dirty="0"/>
              <a:t>Services on multiple BRT corridors </a:t>
            </a:r>
          </a:p>
          <a:p>
            <a:pPr lvl="0"/>
            <a:r>
              <a:rPr lang="en-US" dirty="0"/>
              <a:t>Direct services</a:t>
            </a:r>
          </a:p>
          <a:p>
            <a:pPr lvl="0"/>
            <a:r>
              <a:rPr lang="en-US" dirty="0"/>
              <a:t>Express services that skip some stations</a:t>
            </a:r>
          </a:p>
          <a:p>
            <a:pPr lvl="0"/>
            <a:r>
              <a:rPr lang="en-US" dirty="0"/>
              <a:t>Feeder services</a:t>
            </a:r>
          </a:p>
          <a:p>
            <a:pPr lvl="0"/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19200" y="4191000"/>
            <a:ext cx="6791464" cy="2332945"/>
          </a:xfrm>
        </p:spPr>
      </p:pic>
    </p:spTree>
    <p:extLst>
      <p:ext uri="{BB962C8B-B14F-4D97-AF65-F5344CB8AC3E}">
        <p14:creationId xmlns:p14="http://schemas.microsoft.com/office/powerpoint/2010/main" val="491598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78A440B-6EB9-C74A-87C6-4D658DE374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393" y="1392517"/>
            <a:ext cx="5586607" cy="49053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441011-2904-FA4F-924A-C7E2E8B27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BRT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31B4F-BE31-6D41-B209-8748AEB7B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6" y="1736726"/>
            <a:ext cx="2974705" cy="475297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Most existing matatu routes converted to BRT services that use the BRT corridor</a:t>
            </a:r>
          </a:p>
          <a:p>
            <a:r>
              <a:rPr lang="en-US" dirty="0"/>
              <a:t>16 km dedicated corridor with extensions to major destinations</a:t>
            </a:r>
          </a:p>
          <a:p>
            <a:r>
              <a:rPr lang="en-US" dirty="0"/>
              <a:t>With direct services, no transfer terminals are required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68CA58-E79B-1749-ADAC-8AF2AF0A8C4E}"/>
              </a:ext>
            </a:extLst>
          </p:cNvPr>
          <p:cNvSpPr txBox="1"/>
          <p:nvPr/>
        </p:nvSpPr>
        <p:spPr>
          <a:xfrm>
            <a:off x="7713034" y="4229352"/>
            <a:ext cx="591099" cy="276999"/>
          </a:xfrm>
          <a:prstGeom prst="rect">
            <a:avLst/>
          </a:prstGeom>
          <a:solidFill>
            <a:srgbClr val="FFFFFF">
              <a:alpha val="6902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Trebuchet MS" panose="020B0703020202090204" pitchFamily="34" charset="0"/>
              </a:rPr>
              <a:t>Mwiki</a:t>
            </a:r>
            <a:endParaRPr lang="en-US" sz="12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6FA780-8E6C-6F48-8A32-DC9935E24C1E}"/>
              </a:ext>
            </a:extLst>
          </p:cNvPr>
          <p:cNvSpPr txBox="1"/>
          <p:nvPr/>
        </p:nvSpPr>
        <p:spPr>
          <a:xfrm>
            <a:off x="8377892" y="2123350"/>
            <a:ext cx="617815" cy="646331"/>
          </a:xfrm>
          <a:prstGeom prst="rect">
            <a:avLst/>
          </a:prstGeom>
          <a:solidFill>
            <a:srgbClr val="FFFFFF">
              <a:alpha val="6902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Trebuchet MS" panose="020B0703020202090204" pitchFamily="34" charset="0"/>
              </a:rPr>
              <a:t>Ruiru, Juja, Thika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2962DC-04B6-B74D-81E6-E7B107A5A943}"/>
              </a:ext>
            </a:extLst>
          </p:cNvPr>
          <p:cNvSpPr txBox="1"/>
          <p:nvPr/>
        </p:nvSpPr>
        <p:spPr>
          <a:xfrm>
            <a:off x="6087454" y="2338146"/>
            <a:ext cx="1049658" cy="461665"/>
          </a:xfrm>
          <a:prstGeom prst="rect">
            <a:avLst/>
          </a:prstGeom>
          <a:solidFill>
            <a:srgbClr val="FFFFFF">
              <a:alpha val="6902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Trebuchet MS" panose="020B0703020202090204" pitchFamily="34" charset="0"/>
              </a:rPr>
              <a:t>Zimmerman, Kahawa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435F2B-615C-7248-9136-9AB534EF97ED}"/>
              </a:ext>
            </a:extLst>
          </p:cNvPr>
          <p:cNvSpPr txBox="1"/>
          <p:nvPr/>
        </p:nvSpPr>
        <p:spPr>
          <a:xfrm>
            <a:off x="7239000" y="3411321"/>
            <a:ext cx="762000" cy="276999"/>
          </a:xfrm>
          <a:prstGeom prst="rect">
            <a:avLst/>
          </a:prstGeom>
          <a:solidFill>
            <a:srgbClr val="FF0000">
              <a:alpha val="6902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rebuchet MS" panose="020B0703020202090204" pitchFamily="34" charset="0"/>
              </a:rPr>
              <a:t>Githurai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118474-1A5F-E046-B680-C9743344758F}"/>
              </a:ext>
            </a:extLst>
          </p:cNvPr>
          <p:cNvSpPr txBox="1"/>
          <p:nvPr/>
        </p:nvSpPr>
        <p:spPr>
          <a:xfrm>
            <a:off x="6582922" y="4506351"/>
            <a:ext cx="786113" cy="276999"/>
          </a:xfrm>
          <a:prstGeom prst="rect">
            <a:avLst/>
          </a:prstGeom>
          <a:solidFill>
            <a:srgbClr val="FFFFFF">
              <a:alpha val="6902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Trebuchet MS" panose="020B0703020202090204" pitchFamily="34" charset="0"/>
              </a:rPr>
              <a:t>Ruaraka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0D02E6-1AD5-864E-9A62-9AC6F20748D1}"/>
              </a:ext>
            </a:extLst>
          </p:cNvPr>
          <p:cNvSpPr txBox="1"/>
          <p:nvPr/>
        </p:nvSpPr>
        <p:spPr>
          <a:xfrm>
            <a:off x="5795601" y="5078925"/>
            <a:ext cx="816682" cy="461665"/>
          </a:xfrm>
          <a:prstGeom prst="rect">
            <a:avLst/>
          </a:prstGeom>
          <a:solidFill>
            <a:srgbClr val="FFFFFF">
              <a:alpha val="6902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Trebuchet MS" panose="020B0703020202090204" pitchFamily="34" charset="0"/>
              </a:rPr>
              <a:t>Rounda</a:t>
            </a:r>
            <a:r>
              <a:rPr lang="en-US" sz="1200" dirty="0">
                <a:solidFill>
                  <a:schemeClr val="tx1"/>
                </a:solidFill>
                <a:latin typeface="Trebuchet MS" panose="020B0703020202090204" pitchFamily="34" charset="0"/>
              </a:rPr>
              <a:t> (Juja Rd)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72D3DC-941D-8240-B93C-6DF58D1D3A29}"/>
              </a:ext>
            </a:extLst>
          </p:cNvPr>
          <p:cNvSpPr txBox="1"/>
          <p:nvPr/>
        </p:nvSpPr>
        <p:spPr>
          <a:xfrm>
            <a:off x="3677480" y="4707652"/>
            <a:ext cx="865287" cy="249539"/>
          </a:xfrm>
          <a:prstGeom prst="rect">
            <a:avLst/>
          </a:prstGeom>
          <a:solidFill>
            <a:srgbClr val="FFFFFF">
              <a:alpha val="6902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Trebuchet MS" panose="020B0703020202090204" pitchFamily="34" charset="0"/>
              </a:rPr>
              <a:t>Westlands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B6CC29-E6DD-5E42-9663-0158B216649B}"/>
              </a:ext>
            </a:extLst>
          </p:cNvPr>
          <p:cNvSpPr txBox="1"/>
          <p:nvPr/>
        </p:nvSpPr>
        <p:spPr>
          <a:xfrm>
            <a:off x="3647842" y="6028852"/>
            <a:ext cx="924562" cy="276999"/>
          </a:xfrm>
          <a:prstGeom prst="rect">
            <a:avLst/>
          </a:prstGeom>
          <a:solidFill>
            <a:srgbClr val="FFFFFF">
              <a:alpha val="6902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Trebuchet MS" panose="020B0703020202090204" pitchFamily="34" charset="0"/>
              </a:rPr>
              <a:t>Upper Hill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ECE14D-1AEB-5F40-AF95-596D9D4BCEFB}"/>
              </a:ext>
            </a:extLst>
          </p:cNvPr>
          <p:cNvSpPr txBox="1"/>
          <p:nvPr/>
        </p:nvSpPr>
        <p:spPr>
          <a:xfrm>
            <a:off x="4737635" y="5904083"/>
            <a:ext cx="718188" cy="249539"/>
          </a:xfrm>
          <a:prstGeom prst="rect">
            <a:avLst/>
          </a:prstGeom>
          <a:solidFill>
            <a:srgbClr val="FF0000">
              <a:alpha val="6902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rebuchet MS" panose="020B0703020202090204" pitchFamily="34" charset="0"/>
              </a:rPr>
              <a:t>Railways</a:t>
            </a:r>
          </a:p>
        </p:txBody>
      </p:sp>
    </p:spTree>
    <p:extLst>
      <p:ext uri="{BB962C8B-B14F-4D97-AF65-F5344CB8AC3E}">
        <p14:creationId xmlns:p14="http://schemas.microsoft.com/office/powerpoint/2010/main" val="2567890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0F36EE-0845-8840-BEAF-1B9EF3A17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Thika Rd design considerations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03DB31-BF1D-294A-B9C9-A06B59931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Most routes on Thika Rd provide express-style service from residential areas to central Nairobi</a:t>
            </a:r>
          </a:p>
          <a:p>
            <a:r>
              <a:rPr lang="en-US" dirty="0"/>
              <a:t>Existing routes pick up passengers off the corridor and then join the highway</a:t>
            </a:r>
          </a:p>
          <a:p>
            <a:r>
              <a:rPr lang="en-US" dirty="0"/>
              <a:t>Due to the existing and planned geometry of interchanges, it is difficult to develop transfer terminals at intersections</a:t>
            </a:r>
          </a:p>
          <a:p>
            <a:pPr lvl="1"/>
            <a:r>
              <a:rPr lang="en-US" dirty="0"/>
              <a:t>E.g.: New ORR interchange lacks provisions for BRT</a:t>
            </a:r>
          </a:p>
          <a:p>
            <a:r>
              <a:rPr lang="en-US" dirty="0"/>
              <a:t>If passengers who currently enjoy a one-seat journey to the CBD need to transfer from feeders to trunk services, the BRT will be less competitive</a:t>
            </a:r>
          </a:p>
        </p:txBody>
      </p:sp>
    </p:spTree>
    <p:extLst>
      <p:ext uri="{BB962C8B-B14F-4D97-AF65-F5344CB8AC3E}">
        <p14:creationId xmlns:p14="http://schemas.microsoft.com/office/powerpoint/2010/main" val="3417544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6DF60-B9CB-1B4F-AA1C-056997149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BRT services: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151C2-6578-AA43-8283-C187D4146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dirty="0"/>
              <a:t>12 BRT services</a:t>
            </a:r>
          </a:p>
          <a:p>
            <a:r>
              <a:rPr lang="en-US" dirty="0"/>
              <a:t>Fleet of 611 articulated buses (incl. 10% reserve)</a:t>
            </a:r>
          </a:p>
          <a:p>
            <a:r>
              <a:rPr lang="en-US" dirty="0"/>
              <a:t>61,000 peak hour boardings</a:t>
            </a:r>
          </a:p>
          <a:p>
            <a:r>
              <a:rPr lang="en-US" dirty="0"/>
              <a:t>34,000 pphpd peak volume on Thika Rd</a:t>
            </a:r>
          </a:p>
        </p:txBody>
      </p:sp>
    </p:spTree>
    <p:extLst>
      <p:ext uri="{BB962C8B-B14F-4D97-AF65-F5344CB8AC3E}">
        <p14:creationId xmlns:p14="http://schemas.microsoft.com/office/powerpoint/2010/main" val="481744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process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09600" y="3124200"/>
            <a:ext cx="2209800" cy="838200"/>
          </a:xfrm>
          <a:prstGeom prst="roundRect">
            <a:avLst>
              <a:gd name="adj" fmla="val 1056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Trebuchet MS"/>
                <a:cs typeface="Trebuchet MS"/>
              </a:rPr>
              <a:t>Corridor identification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9600" y="1524000"/>
            <a:ext cx="2209800" cy="1066800"/>
          </a:xfrm>
          <a:prstGeom prst="roundRect">
            <a:avLst>
              <a:gd name="adj" fmla="val 1056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Trebuchet MS"/>
                <a:cs typeface="Trebuchet MS"/>
              </a:rPr>
              <a:t>Passenger demand assessment</a:t>
            </a:r>
          </a:p>
        </p:txBody>
      </p:sp>
      <p:sp>
        <p:nvSpPr>
          <p:cNvPr id="7" name="Right Arrow 6"/>
          <p:cNvSpPr/>
          <p:nvPr/>
        </p:nvSpPr>
        <p:spPr>
          <a:xfrm rot="5400000">
            <a:off x="1447800" y="2590800"/>
            <a:ext cx="457200" cy="45720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09600" y="5562600"/>
            <a:ext cx="2209800" cy="990600"/>
          </a:xfrm>
          <a:prstGeom prst="roundRect">
            <a:avLst>
              <a:gd name="adj" fmla="val 1056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Trebuchet MS"/>
                <a:cs typeface="Trebuchet MS"/>
              </a:rPr>
              <a:t>Infrastructure design 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558068" y="5943600"/>
            <a:ext cx="4595331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marL="0" lvl="1">
              <a:spcBef>
                <a:spcPts val="600"/>
              </a:spcBef>
              <a:buSzPct val="100000"/>
              <a:buFont typeface="Times" charset="0"/>
              <a:buNone/>
            </a:pPr>
            <a:r>
              <a:rPr lang="en-US" sz="2000" b="1" dirty="0">
                <a:solidFill>
                  <a:srgbClr val="595959"/>
                </a:solidFill>
                <a:latin typeface="Trebuchet MS"/>
                <a:cs typeface="Trebuchet MS"/>
              </a:rPr>
              <a:t>Mapping of public transport passenger throughput</a:t>
            </a:r>
          </a:p>
        </p:txBody>
      </p:sp>
      <p:sp>
        <p:nvSpPr>
          <p:cNvPr id="11" name="Right Arrow 10"/>
          <p:cNvSpPr/>
          <p:nvPr/>
        </p:nvSpPr>
        <p:spPr>
          <a:xfrm rot="5400000">
            <a:off x="1447800" y="5029200"/>
            <a:ext cx="457200" cy="45720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09600" y="4495800"/>
            <a:ext cx="2209800" cy="533400"/>
          </a:xfrm>
          <a:prstGeom prst="roundRect">
            <a:avLst>
              <a:gd name="adj" fmla="val 1056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Trebuchet MS"/>
                <a:cs typeface="Trebuchet MS"/>
              </a:rPr>
              <a:t>Service plan</a:t>
            </a:r>
          </a:p>
        </p:txBody>
      </p:sp>
      <p:sp>
        <p:nvSpPr>
          <p:cNvPr id="13" name="Right Arrow 12"/>
          <p:cNvSpPr/>
          <p:nvPr/>
        </p:nvSpPr>
        <p:spPr>
          <a:xfrm rot="5400000">
            <a:off x="1447800" y="3962400"/>
            <a:ext cx="457200" cy="45720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5" name="Picture 14" descr="pphpd exist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0462" y="1524000"/>
            <a:ext cx="5423537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14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Stations with high demand require passing lanes and independent sub-stops</a:t>
            </a:r>
          </a:p>
        </p:txBody>
      </p:sp>
      <p:pic>
        <p:nvPicPr>
          <p:cNvPr id="10" name="Content Placeholder 6" descr="Temporario 027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9729" y="1703304"/>
            <a:ext cx="4568627" cy="3533071"/>
          </a:xfrm>
          <a:prstGeom prst="rect">
            <a:avLst/>
          </a:prstGeom>
        </p:spPr>
      </p:pic>
      <p:pic>
        <p:nvPicPr>
          <p:cNvPr id="11" name="Picture 10" descr="no-re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9729" y="5311027"/>
            <a:ext cx="485335" cy="549102"/>
          </a:xfrm>
          <a:prstGeom prst="rect">
            <a:avLst/>
          </a:prstGeom>
        </p:spPr>
      </p:pic>
      <p:pic>
        <p:nvPicPr>
          <p:cNvPr id="12" name="Picture 11" descr="yes-green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211" y="5331205"/>
            <a:ext cx="546542" cy="5087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03304"/>
            <a:ext cx="4351901" cy="353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22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demand stations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5257800"/>
            <a:ext cx="7543800" cy="121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rebuchet MS" panose="020B0703020202090204" pitchFamily="34" charset="0"/>
              </a:rPr>
              <a:t>At stations with passing lanes, the distance between two docking bays on stations should be 1.8 times the length of the bus for easy maneuvering.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DCE095-6E09-5341-9EBB-563B07CE14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065" y="1417638"/>
            <a:ext cx="5894070" cy="367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20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143B2A-F977-844F-A1EE-7B5B5847D4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Most stations in Dar es Salaam have two sub-stops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8031E-DE00-664E-A744-ACF55678E7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E90405-B67E-D744-97A4-5FF1AE4133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405128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scription: Transmilenio corridor, Avenida Carac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C161741-17A1-9D4B-B2F6-09F31D015C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D282B3-9E28-444C-907F-11982DF415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If saturation is over 40%, add new sub-stops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EC0671-3A52-7E4D-BE0F-AE371A30C7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1147670-D4E6-0045-BC89-05909AFB0A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590638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1559E-35B4-FE4D-97BA-E852D93F6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Saturation analysis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1BC6B6F-C5A2-FE47-B138-30C0BC08B35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2" y="1828800"/>
          <a:ext cx="8229595" cy="4639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50277">
                  <a:extLst>
                    <a:ext uri="{9D8B030D-6E8A-4147-A177-3AD203B41FA5}">
                      <a16:colId xmlns:a16="http://schemas.microsoft.com/office/drawing/2014/main" val="965286346"/>
                    </a:ext>
                  </a:extLst>
                </a:gridCol>
                <a:gridCol w="679938">
                  <a:extLst>
                    <a:ext uri="{9D8B030D-6E8A-4147-A177-3AD203B41FA5}">
                      <a16:colId xmlns:a16="http://schemas.microsoft.com/office/drawing/2014/main" val="118767955"/>
                    </a:ext>
                  </a:extLst>
                </a:gridCol>
                <a:gridCol w="679938">
                  <a:extLst>
                    <a:ext uri="{9D8B030D-6E8A-4147-A177-3AD203B41FA5}">
                      <a16:colId xmlns:a16="http://schemas.microsoft.com/office/drawing/2014/main" val="3738757509"/>
                    </a:ext>
                  </a:extLst>
                </a:gridCol>
                <a:gridCol w="679938">
                  <a:extLst>
                    <a:ext uri="{9D8B030D-6E8A-4147-A177-3AD203B41FA5}">
                      <a16:colId xmlns:a16="http://schemas.microsoft.com/office/drawing/2014/main" val="2383566639"/>
                    </a:ext>
                  </a:extLst>
                </a:gridCol>
                <a:gridCol w="679938">
                  <a:extLst>
                    <a:ext uri="{9D8B030D-6E8A-4147-A177-3AD203B41FA5}">
                      <a16:colId xmlns:a16="http://schemas.microsoft.com/office/drawing/2014/main" val="1584409294"/>
                    </a:ext>
                  </a:extLst>
                </a:gridCol>
                <a:gridCol w="679938">
                  <a:extLst>
                    <a:ext uri="{9D8B030D-6E8A-4147-A177-3AD203B41FA5}">
                      <a16:colId xmlns:a16="http://schemas.microsoft.com/office/drawing/2014/main" val="2016620700"/>
                    </a:ext>
                  </a:extLst>
                </a:gridCol>
                <a:gridCol w="679938">
                  <a:extLst>
                    <a:ext uri="{9D8B030D-6E8A-4147-A177-3AD203B41FA5}">
                      <a16:colId xmlns:a16="http://schemas.microsoft.com/office/drawing/2014/main" val="2241283435"/>
                    </a:ext>
                  </a:extLst>
                </a:gridCol>
                <a:gridCol w="679938">
                  <a:extLst>
                    <a:ext uri="{9D8B030D-6E8A-4147-A177-3AD203B41FA5}">
                      <a16:colId xmlns:a16="http://schemas.microsoft.com/office/drawing/2014/main" val="357659192"/>
                    </a:ext>
                  </a:extLst>
                </a:gridCol>
                <a:gridCol w="679938">
                  <a:extLst>
                    <a:ext uri="{9D8B030D-6E8A-4147-A177-3AD203B41FA5}">
                      <a16:colId xmlns:a16="http://schemas.microsoft.com/office/drawing/2014/main" val="3782947538"/>
                    </a:ext>
                  </a:extLst>
                </a:gridCol>
                <a:gridCol w="679938">
                  <a:extLst>
                    <a:ext uri="{9D8B030D-6E8A-4147-A177-3AD203B41FA5}">
                      <a16:colId xmlns:a16="http://schemas.microsoft.com/office/drawing/2014/main" val="2418081254"/>
                    </a:ext>
                  </a:extLst>
                </a:gridCol>
                <a:gridCol w="679938">
                  <a:extLst>
                    <a:ext uri="{9D8B030D-6E8A-4147-A177-3AD203B41FA5}">
                      <a16:colId xmlns:a16="http://schemas.microsoft.com/office/drawing/2014/main" val="468761263"/>
                    </a:ext>
                  </a:extLst>
                </a:gridCol>
                <a:gridCol w="679938">
                  <a:extLst>
                    <a:ext uri="{9D8B030D-6E8A-4147-A177-3AD203B41FA5}">
                      <a16:colId xmlns:a16="http://schemas.microsoft.com/office/drawing/2014/main" val="3344863038"/>
                    </a:ext>
                  </a:extLst>
                </a:gridCol>
              </a:tblGrid>
              <a:tr h="119302"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Trebuchet MS" panose="020B0703020202090204" pitchFamily="34" charset="0"/>
                        </a:rPr>
                        <a:t>Boardings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chemeClr val="bg1"/>
                          </a:solidFill>
                          <a:effectLst/>
                          <a:latin typeface="Trebuchet MS" panose="020B0703020202090204" pitchFamily="34" charset="0"/>
                        </a:rPr>
                        <a:t>Alightings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chemeClr val="bg1"/>
                          </a:solidFill>
                          <a:effectLst/>
                          <a:latin typeface="Trebuchet MS" panose="020B0703020202090204" pitchFamily="34" charset="0"/>
                        </a:rPr>
                        <a:t>Frequency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chemeClr val="bg1"/>
                          </a:solidFill>
                          <a:effectLst/>
                          <a:latin typeface="Trebuchet MS" panose="020B0703020202090204" pitchFamily="34" charset="0"/>
                        </a:rPr>
                        <a:t>Saturation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chemeClr val="bg1"/>
                          </a:solidFill>
                          <a:effectLst/>
                          <a:latin typeface="Trebuchet MS" panose="020B0703020202090204" pitchFamily="34" charset="0"/>
                        </a:rPr>
                        <a:t>Sub-stops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520440"/>
                  </a:ext>
                </a:extLst>
              </a:tr>
              <a:tr h="11930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Trebuchet MS" panose="020B0703020202090204" pitchFamily="34" charset="0"/>
                        </a:rPr>
                        <a:t>Station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chemeClr val="bg1"/>
                          </a:solidFill>
                          <a:effectLst/>
                          <a:latin typeface="Trebuchet MS" panose="020B0703020202090204" pitchFamily="34" charset="0"/>
                        </a:rPr>
                        <a:t>Inbound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Trebuchet MS" panose="020B0703020202090204" pitchFamily="34" charset="0"/>
                        </a:rPr>
                        <a:t>Outbound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Trebuchet MS" panose="020B0703020202090204" pitchFamily="34" charset="0"/>
                        </a:rPr>
                        <a:t>Inbound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chemeClr val="bg1"/>
                          </a:solidFill>
                          <a:effectLst/>
                          <a:latin typeface="Trebuchet MS" panose="020B0703020202090204" pitchFamily="34" charset="0"/>
                        </a:rPr>
                        <a:t>Outbound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Trebuchet MS" panose="020B0703020202090204" pitchFamily="34" charset="0"/>
                        </a:rPr>
                        <a:t>Inbound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Trebuchet MS" panose="020B0703020202090204" pitchFamily="34" charset="0"/>
                        </a:rPr>
                        <a:t>Outbound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chemeClr val="bg1"/>
                          </a:solidFill>
                          <a:effectLst/>
                          <a:latin typeface="Trebuchet MS" panose="020B0703020202090204" pitchFamily="34" charset="0"/>
                        </a:rPr>
                        <a:t>Inbound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chemeClr val="bg1"/>
                          </a:solidFill>
                          <a:effectLst/>
                          <a:latin typeface="Trebuchet MS" panose="020B0703020202090204" pitchFamily="34" charset="0"/>
                        </a:rPr>
                        <a:t>Outbound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>
                          <a:solidFill>
                            <a:schemeClr val="bg1"/>
                          </a:solidFill>
                          <a:effectLst/>
                          <a:latin typeface="Trebuchet MS" panose="020B0703020202090204" pitchFamily="34" charset="0"/>
                        </a:rPr>
                        <a:t>Inbound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Trebuchet MS" panose="020B0703020202090204" pitchFamily="34" charset="0"/>
                        </a:rPr>
                        <a:t>Outbound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Trebuchet MS" panose="020B0703020202090204" pitchFamily="34" charset="0"/>
                        </a:rPr>
                        <a:t>Sub-stops: Final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112146"/>
                  </a:ext>
                </a:extLst>
              </a:tr>
              <a:tr h="11930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extLst>
                  <a:ext uri="{0D108BD9-81ED-4DB2-BD59-A6C34878D82A}">
                    <a16:rowId xmlns:a16="http://schemas.microsoft.com/office/drawing/2014/main" val="4008902946"/>
                  </a:ext>
                </a:extLst>
              </a:tr>
              <a:tr h="119302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Corridor 1 (city centre)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extLst>
                  <a:ext uri="{0D108BD9-81ED-4DB2-BD59-A6C34878D82A}">
                    <a16:rowId xmlns:a16="http://schemas.microsoft.com/office/drawing/2014/main" val="2882068837"/>
                  </a:ext>
                </a:extLst>
              </a:tr>
              <a:tr h="11930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1885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4322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68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68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0.88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0.54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3.00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2.00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>
                          <a:effectLst/>
                          <a:latin typeface="Trebuchet MS" panose="020B0703020202090204" pitchFamily="34" charset="0"/>
                        </a:rPr>
                        <a:t>3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extLst>
                  <a:ext uri="{0D108BD9-81ED-4DB2-BD59-A6C34878D82A}">
                    <a16:rowId xmlns:a16="http://schemas.microsoft.com/office/drawing/2014/main" val="3676822687"/>
                  </a:ext>
                </a:extLst>
              </a:tr>
              <a:tr h="11930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4608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73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73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0.94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3.00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>
                          <a:effectLst/>
                          <a:latin typeface="Trebuchet MS" panose="020B0703020202090204" pitchFamily="34" charset="0"/>
                        </a:rPr>
                        <a:t>3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extLst>
                  <a:ext uri="{0D108BD9-81ED-4DB2-BD59-A6C34878D82A}">
                    <a16:rowId xmlns:a16="http://schemas.microsoft.com/office/drawing/2014/main" val="690829061"/>
                  </a:ext>
                </a:extLst>
              </a:tr>
              <a:tr h="11930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1413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3108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66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66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0.70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0.47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2.00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2.00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>
                          <a:effectLst/>
                          <a:latin typeface="Trebuchet MS" panose="020B0703020202090204" pitchFamily="34" charset="0"/>
                        </a:rPr>
                        <a:t>2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extLst>
                  <a:ext uri="{0D108BD9-81ED-4DB2-BD59-A6C34878D82A}">
                    <a16:rowId xmlns:a16="http://schemas.microsoft.com/office/drawing/2014/main" val="531158535"/>
                  </a:ext>
                </a:extLst>
              </a:tr>
              <a:tr h="11930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35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743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4198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279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51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51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0.80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0.35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2.00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>
                          <a:effectLst/>
                          <a:latin typeface="Trebuchet MS" panose="020B0703020202090204" pitchFamily="34" charset="0"/>
                        </a:rPr>
                        <a:t>2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extLst>
                  <a:ext uri="{0D108BD9-81ED-4DB2-BD59-A6C34878D82A}">
                    <a16:rowId xmlns:a16="http://schemas.microsoft.com/office/drawing/2014/main" val="310622738"/>
                  </a:ext>
                </a:extLst>
              </a:tr>
              <a:tr h="11930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extLst>
                  <a:ext uri="{0D108BD9-81ED-4DB2-BD59-A6C34878D82A}">
                    <a16:rowId xmlns:a16="http://schemas.microsoft.com/office/drawing/2014/main" val="2291597837"/>
                  </a:ext>
                </a:extLst>
              </a:tr>
              <a:tr h="119302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Corridor 21 (Thika Rd)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extLst>
                  <a:ext uri="{0D108BD9-81ED-4DB2-BD59-A6C34878D82A}">
                    <a16:rowId xmlns:a16="http://schemas.microsoft.com/office/drawing/2014/main" val="380902204"/>
                  </a:ext>
                </a:extLst>
              </a:tr>
              <a:tr h="11930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475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111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6550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541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46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46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1.17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0.28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3.00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>
                          <a:effectLst/>
                          <a:latin typeface="Trebuchet MS" panose="020B0703020202090204" pitchFamily="34" charset="0"/>
                        </a:rPr>
                        <a:t>3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extLst>
                  <a:ext uri="{0D108BD9-81ED-4DB2-BD59-A6C34878D82A}">
                    <a16:rowId xmlns:a16="http://schemas.microsoft.com/office/drawing/2014/main" val="2147988945"/>
                  </a:ext>
                </a:extLst>
              </a:tr>
              <a:tr h="11930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657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2515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322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57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57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0.68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0.28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2.00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>
                          <a:effectLst/>
                          <a:latin typeface="Trebuchet MS" panose="020B0703020202090204" pitchFamily="34" charset="0"/>
                        </a:rPr>
                        <a:t>2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extLst>
                  <a:ext uri="{0D108BD9-81ED-4DB2-BD59-A6C34878D82A}">
                    <a16:rowId xmlns:a16="http://schemas.microsoft.com/office/drawing/2014/main" val="2309292720"/>
                  </a:ext>
                </a:extLst>
              </a:tr>
              <a:tr h="11930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1108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195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2043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207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55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55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0.67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0.29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2.00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>
                          <a:effectLst/>
                          <a:latin typeface="Trebuchet MS" panose="020B0703020202090204" pitchFamily="34" charset="0"/>
                        </a:rPr>
                        <a:t>2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extLst>
                  <a:ext uri="{0D108BD9-81ED-4DB2-BD59-A6C34878D82A}">
                    <a16:rowId xmlns:a16="http://schemas.microsoft.com/office/drawing/2014/main" val="1536573031"/>
                  </a:ext>
                </a:extLst>
              </a:tr>
              <a:tr h="11930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808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278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1290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565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81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81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0.63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0.45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2.00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2.00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>
                          <a:effectLst/>
                          <a:latin typeface="Trebuchet MS" panose="020B0703020202090204" pitchFamily="34" charset="0"/>
                        </a:rPr>
                        <a:t>2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extLst>
                  <a:ext uri="{0D108BD9-81ED-4DB2-BD59-A6C34878D82A}">
                    <a16:rowId xmlns:a16="http://schemas.microsoft.com/office/drawing/2014/main" val="3902350788"/>
                  </a:ext>
                </a:extLst>
              </a:tr>
              <a:tr h="11930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687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266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378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214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66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66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0.42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0.34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2.00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>
                          <a:effectLst/>
                          <a:latin typeface="Trebuchet MS" panose="020B0703020202090204" pitchFamily="34" charset="0"/>
                        </a:rPr>
                        <a:t>2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extLst>
                  <a:ext uri="{0D108BD9-81ED-4DB2-BD59-A6C34878D82A}">
                    <a16:rowId xmlns:a16="http://schemas.microsoft.com/office/drawing/2014/main" val="1026751219"/>
                  </a:ext>
                </a:extLst>
              </a:tr>
              <a:tr h="11930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828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97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970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263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69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69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0.54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0.34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2.00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>
                          <a:effectLst/>
                          <a:latin typeface="Trebuchet MS" panose="020B0703020202090204" pitchFamily="34" charset="0"/>
                        </a:rPr>
                        <a:t>2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extLst>
                  <a:ext uri="{0D108BD9-81ED-4DB2-BD59-A6C34878D82A}">
                    <a16:rowId xmlns:a16="http://schemas.microsoft.com/office/drawing/2014/main" val="4054576869"/>
                  </a:ext>
                </a:extLst>
              </a:tr>
              <a:tr h="11930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2032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753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781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440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90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90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0.77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0.54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2.00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2.00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>
                          <a:effectLst/>
                          <a:latin typeface="Trebuchet MS" panose="020B0703020202090204" pitchFamily="34" charset="0"/>
                        </a:rPr>
                        <a:t>2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extLst>
                  <a:ext uri="{0D108BD9-81ED-4DB2-BD59-A6C34878D82A}">
                    <a16:rowId xmlns:a16="http://schemas.microsoft.com/office/drawing/2014/main" val="2853584833"/>
                  </a:ext>
                </a:extLst>
              </a:tr>
              <a:tr h="11930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775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561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388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0.35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0.22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>
                          <a:effectLst/>
                          <a:latin typeface="Trebuchet MS" panose="020B0703020202090204" pitchFamily="34" charset="0"/>
                        </a:rPr>
                        <a:t>1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extLst>
                  <a:ext uri="{0D108BD9-81ED-4DB2-BD59-A6C34878D82A}">
                    <a16:rowId xmlns:a16="http://schemas.microsoft.com/office/drawing/2014/main" val="3856709615"/>
                  </a:ext>
                </a:extLst>
              </a:tr>
              <a:tr h="11930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822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98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362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67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0.33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0.19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>
                          <a:effectLst/>
                          <a:latin typeface="Trebuchet MS" panose="020B0703020202090204" pitchFamily="34" charset="0"/>
                        </a:rPr>
                        <a:t>1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extLst>
                  <a:ext uri="{0D108BD9-81ED-4DB2-BD59-A6C34878D82A}">
                    <a16:rowId xmlns:a16="http://schemas.microsoft.com/office/drawing/2014/main" val="2613760920"/>
                  </a:ext>
                </a:extLst>
              </a:tr>
              <a:tr h="11930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686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53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362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27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59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59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0.39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0.26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>
                          <a:effectLst/>
                          <a:latin typeface="Trebuchet MS" panose="020B0703020202090204" pitchFamily="34" charset="0"/>
                        </a:rPr>
                        <a:t>1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extLst>
                  <a:ext uri="{0D108BD9-81ED-4DB2-BD59-A6C34878D82A}">
                    <a16:rowId xmlns:a16="http://schemas.microsoft.com/office/drawing/2014/main" val="1046549293"/>
                  </a:ext>
                </a:extLst>
              </a:tr>
              <a:tr h="11930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73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96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88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103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46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46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0.22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0.22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>
                          <a:effectLst/>
                          <a:latin typeface="Trebuchet MS" panose="020B0703020202090204" pitchFamily="34" charset="0"/>
                        </a:rPr>
                        <a:t>1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extLst>
                  <a:ext uri="{0D108BD9-81ED-4DB2-BD59-A6C34878D82A}">
                    <a16:rowId xmlns:a16="http://schemas.microsoft.com/office/drawing/2014/main" val="1212045922"/>
                  </a:ext>
                </a:extLst>
              </a:tr>
              <a:tr h="11930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2211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271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1109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741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70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70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0.75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0.43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2.00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2.00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>
                          <a:effectLst/>
                          <a:latin typeface="Trebuchet MS" panose="020B0703020202090204" pitchFamily="34" charset="0"/>
                        </a:rPr>
                        <a:t>2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extLst>
                  <a:ext uri="{0D108BD9-81ED-4DB2-BD59-A6C34878D82A}">
                    <a16:rowId xmlns:a16="http://schemas.microsoft.com/office/drawing/2014/main" val="2395337331"/>
                  </a:ext>
                </a:extLst>
              </a:tr>
              <a:tr h="11930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213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207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38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38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0.22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0.17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>
                          <a:effectLst/>
                          <a:latin typeface="Trebuchet MS" panose="020B0703020202090204" pitchFamily="34" charset="0"/>
                        </a:rPr>
                        <a:t>1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extLst>
                  <a:ext uri="{0D108BD9-81ED-4DB2-BD59-A6C34878D82A}">
                    <a16:rowId xmlns:a16="http://schemas.microsoft.com/office/drawing/2014/main" val="3780205425"/>
                  </a:ext>
                </a:extLst>
              </a:tr>
              <a:tr h="11930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99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36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36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0.16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>
                          <a:effectLst/>
                          <a:latin typeface="Trebuchet MS" panose="020B0703020202090204" pitchFamily="34" charset="0"/>
                        </a:rPr>
                        <a:t>1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extLst>
                  <a:ext uri="{0D108BD9-81ED-4DB2-BD59-A6C34878D82A}">
                    <a16:rowId xmlns:a16="http://schemas.microsoft.com/office/drawing/2014/main" val="1838479155"/>
                  </a:ext>
                </a:extLst>
              </a:tr>
              <a:tr h="11930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59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36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36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0.16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>
                          <a:effectLst/>
                          <a:latin typeface="Trebuchet MS" panose="020B0703020202090204" pitchFamily="34" charset="0"/>
                        </a:rPr>
                        <a:t>1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extLst>
                  <a:ext uri="{0D108BD9-81ED-4DB2-BD59-A6C34878D82A}">
                    <a16:rowId xmlns:a16="http://schemas.microsoft.com/office/drawing/2014/main" val="2720546817"/>
                  </a:ext>
                </a:extLst>
              </a:tr>
              <a:tr h="119302"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3249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62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28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1404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69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69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0.74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0.49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2.00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Trebuchet MS" panose="020B0703020202090204" pitchFamily="34" charset="0"/>
                        </a:rPr>
                        <a:t>2.00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u="none" strike="noStrike" dirty="0">
                          <a:effectLst/>
                          <a:latin typeface="Trebuchet MS" panose="020B0703020202090204" pitchFamily="34" charset="0"/>
                        </a:rPr>
                        <a:t>2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703020202090204" pitchFamily="34" charset="0"/>
                      </a:endParaRPr>
                    </a:p>
                  </a:txBody>
                  <a:tcPr marL="18000" marR="18000" marT="18000" marB="18000" anchor="b"/>
                </a:tc>
                <a:extLst>
                  <a:ext uri="{0D108BD9-81ED-4DB2-BD59-A6C34878D82A}">
                    <a16:rowId xmlns:a16="http://schemas.microsoft.com/office/drawing/2014/main" val="1801814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40166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D232D-FB99-3049-BB99-575F89890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sub-stops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3F1284-5137-2E48-800B-C68E39CD97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00" y="1563412"/>
            <a:ext cx="7086600" cy="508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781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6A4BF-FAD6-0143-9F04-C38B45D35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section: Thika Rd</a:t>
            </a:r>
          </a:p>
        </p:txBody>
      </p:sp>
      <p:pic>
        <p:nvPicPr>
          <p:cNvPr id="1026" name="Picture 2" descr="https://lh6.googleusercontent.com/NlFbihnO5O-3g0mJ3ydeKcG9MMZplZRGp0m0yjERWGsRhVnsBbAvLXXLPW5sl7UrYdv4ksrKapWLMFoLCPQNYgWWm-XnMDOwlnKXIFBK7ko7EArdibPZfrMyEPhD2xoNX-_z0xPv">
            <a:extLst>
              <a:ext uri="{FF2B5EF4-FFF2-40B4-BE49-F238E27FC236}">
                <a16:creationId xmlns:a16="http://schemas.microsoft.com/office/drawing/2014/main" id="{841EF19B-7712-6341-BC29-ABEDEE35E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70" r="9554"/>
          <a:stretch/>
        </p:blipFill>
        <p:spPr bwMode="auto">
          <a:xfrm>
            <a:off x="333270" y="4114800"/>
            <a:ext cx="8458200" cy="213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UtDytZ9BX9sS7CR9AGnMhIfy4qicSfZE0r0tqMvycEWdaAaZf0IDOEGdyolRcLIUEeiJDMLVbT3aGAeEUgCfSkI13OzAnqlHnVnRisveOJ2XwF6j-eoO9cN_eThZ0fUmWuuOM4cr">
            <a:extLst>
              <a:ext uri="{FF2B5EF4-FFF2-40B4-BE49-F238E27FC236}">
                <a16:creationId xmlns:a16="http://schemas.microsoft.com/office/drawing/2014/main" id="{BEC71AFB-53B8-BE4A-886D-DA41EB7D0C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37" r="9388"/>
          <a:stretch/>
        </p:blipFill>
        <p:spPr bwMode="auto">
          <a:xfrm>
            <a:off x="333270" y="1468421"/>
            <a:ext cx="8458200" cy="225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7737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6A4BF-FAD6-0143-9F04-C38B45D35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Cross section: Moi Ave near Harambee Ave</a:t>
            </a:r>
          </a:p>
        </p:txBody>
      </p:sp>
      <p:pic>
        <p:nvPicPr>
          <p:cNvPr id="5122" name="Picture 2" descr="https://lh3.googleusercontent.com/zMlQfR_RkBW6gRAYNNVTYTlQI_VNhcVUFEXM_zSP28TcwieOSEU9N8tOBwn3jLDSF9xMFXHRht7yslSxBI3ysrmY5ScNuf9kh5tkGRkAyyp20sEx_jx0BH8mnZKj6TjpCQtDQqWj">
            <a:extLst>
              <a:ext uri="{FF2B5EF4-FFF2-40B4-BE49-F238E27FC236}">
                <a16:creationId xmlns:a16="http://schemas.microsoft.com/office/drawing/2014/main" id="{14CF0F3C-650A-AE44-B78A-159F71683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4109373"/>
            <a:ext cx="82296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54FBBB-D830-CB4F-BBBC-71DF20BFA3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600200"/>
            <a:ext cx="8229600" cy="22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712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D08F904-FE1F-BA4A-A367-6260AB923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KE" dirty="0"/>
              <a:t>Typical </a:t>
            </a:r>
            <a:r>
              <a:rPr lang="en-KE"/>
              <a:t>BRT cross-section</a:t>
            </a:r>
            <a:r>
              <a:rPr lang="en-US" dirty="0"/>
              <a:t>:</a:t>
            </a:r>
            <a:r>
              <a:rPr lang="en-KE"/>
              <a:t> </a:t>
            </a:r>
            <a:r>
              <a:rPr lang="en-KE" dirty="0"/>
              <a:t>Standard 1</a:t>
            </a:r>
          </a:p>
        </p:txBody>
      </p:sp>
      <p:pic>
        <p:nvPicPr>
          <p:cNvPr id="40962" name="图片 717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71" y="1942740"/>
            <a:ext cx="8357944" cy="1755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3785469" y="2363337"/>
            <a:ext cx="423080" cy="914400"/>
          </a:xfrm>
          <a:prstGeom prst="rect">
            <a:avLst/>
          </a:prstGeom>
          <a:solidFill>
            <a:srgbClr val="FF00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811488" y="2363337"/>
            <a:ext cx="423080" cy="914400"/>
          </a:xfrm>
          <a:prstGeom prst="rect">
            <a:avLst/>
          </a:prstGeom>
          <a:solidFill>
            <a:srgbClr val="FF00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Content Placeholder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97C72DB-E377-2E46-979B-9AB6B0BA6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024"/>
          <a:stretch/>
        </p:blipFill>
        <p:spPr>
          <a:xfrm>
            <a:off x="388671" y="4118930"/>
            <a:ext cx="8397926" cy="1394630"/>
          </a:xfrm>
        </p:spPr>
      </p:pic>
    </p:spTree>
    <p:extLst>
      <p:ext uri="{BB962C8B-B14F-4D97-AF65-F5344CB8AC3E}">
        <p14:creationId xmlns:p14="http://schemas.microsoft.com/office/powerpoint/2010/main" val="830038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CE3CC4-A5E2-E749-8CE5-49D2CEF1AC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Thika Rd: Existing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A83575-B4DC-2748-B46F-6842C0A43D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90BD00B-C45E-1D4A-BA00-F95F84E1DC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419098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E8265-64F7-5946-8170-DDCDF602D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a service plan?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A99E46F6-9B46-0C4F-A984-33376EADCDC5}"/>
              </a:ext>
            </a:extLst>
          </p:cNvPr>
          <p:cNvGraphicFramePr/>
          <p:nvPr/>
        </p:nvGraphicFramePr>
        <p:xfrm>
          <a:off x="358774" y="2383087"/>
          <a:ext cx="8426450" cy="3329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721177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2AB52E-2786-7043-AB5A-F65EF839E1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4A659A-5211-D94E-83F9-6D13735DC8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Thika Rd: Proposed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F7D640-1B7C-2C46-AFF1-950B546C50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CF7075C-FA69-C745-823A-02AFF2B164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12600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C824A6-7670-7247-8478-D73C3ED2D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E" dirty="0"/>
              <a:t>Mombasa Service scenarios</a:t>
            </a:r>
          </a:p>
        </p:txBody>
      </p:sp>
    </p:spTree>
    <p:extLst>
      <p:ext uri="{BB962C8B-B14F-4D97-AF65-F5344CB8AC3E}">
        <p14:creationId xmlns:p14="http://schemas.microsoft.com/office/powerpoint/2010/main" val="19620602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6CA41-13D5-E343-ACF6-D680CAEB5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transport speeds</a:t>
            </a:r>
          </a:p>
        </p:txBody>
      </p:sp>
      <p:pic>
        <p:nvPicPr>
          <p:cNvPr id="3" name="image42.png">
            <a:extLst>
              <a:ext uri="{FF2B5EF4-FFF2-40B4-BE49-F238E27FC236}">
                <a16:creationId xmlns:a16="http://schemas.microsoft.com/office/drawing/2014/main" id="{2BE56132-22B3-AD41-AF34-D808594DE65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45880" y="1417638"/>
            <a:ext cx="6452240" cy="4983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510863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2E3B6-217F-7B46-8053-5EBC852B9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BRT corridor identification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DFE52B6-F9B3-5A42-8CFA-04003FF94B0D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05" y="1417638"/>
            <a:ext cx="8131589" cy="50448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68AA03-CD67-E14A-9012-6705BE38C435}"/>
              </a:ext>
            </a:extLst>
          </p:cNvPr>
          <p:cNvSpPr txBox="1"/>
          <p:nvPr/>
        </p:nvSpPr>
        <p:spPr>
          <a:xfrm>
            <a:off x="5724940" y="4452730"/>
            <a:ext cx="1510748" cy="461665"/>
          </a:xfrm>
          <a:prstGeom prst="rect">
            <a:avLst/>
          </a:prstGeom>
          <a:solidFill>
            <a:srgbClr val="05B4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rebuchet MS" panose="020B0703020202090204" pitchFamily="34" charset="0"/>
              </a:rPr>
              <a:t>Phase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161E26-9C3C-9548-AC7F-420A89030DEE}"/>
              </a:ext>
            </a:extLst>
          </p:cNvPr>
          <p:cNvSpPr txBox="1"/>
          <p:nvPr/>
        </p:nvSpPr>
        <p:spPr>
          <a:xfrm>
            <a:off x="1762540" y="2928731"/>
            <a:ext cx="1510748" cy="461665"/>
          </a:xfrm>
          <a:prstGeom prst="rect">
            <a:avLst/>
          </a:prstGeom>
          <a:solidFill>
            <a:srgbClr val="FFDB59">
              <a:alpha val="7960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Trebuchet MS" panose="020B0703020202090204" pitchFamily="34" charset="0"/>
              </a:rPr>
              <a:t>Phase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A25E7D-B442-9A44-A0A3-EC7DE3DD09AE}"/>
              </a:ext>
            </a:extLst>
          </p:cNvPr>
          <p:cNvSpPr txBox="1"/>
          <p:nvPr/>
        </p:nvSpPr>
        <p:spPr>
          <a:xfrm>
            <a:off x="992348" y="2316554"/>
            <a:ext cx="6229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tx2"/>
                </a:solidFill>
                <a:latin typeface="Trebuchet MS" panose="020B0703020202090204" pitchFamily="34" charset="0"/>
              </a:rPr>
              <a:t>Miritini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AB697C-4274-9240-985E-16D34CDDAD64}"/>
              </a:ext>
            </a:extLst>
          </p:cNvPr>
          <p:cNvSpPr txBox="1"/>
          <p:nvPr/>
        </p:nvSpPr>
        <p:spPr>
          <a:xfrm>
            <a:off x="7002281" y="2431970"/>
            <a:ext cx="7318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tx2"/>
                </a:solidFill>
                <a:latin typeface="Trebuchet MS" panose="020B0703020202090204" pitchFamily="34" charset="0"/>
              </a:rPr>
              <a:t>Bamburi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EDC11D-B445-FF40-AF06-E206A22B1633}"/>
              </a:ext>
            </a:extLst>
          </p:cNvPr>
          <p:cNvSpPr txBox="1"/>
          <p:nvPr/>
        </p:nvSpPr>
        <p:spPr>
          <a:xfrm>
            <a:off x="5083848" y="5786807"/>
            <a:ext cx="6229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tx2"/>
                </a:solidFill>
                <a:latin typeface="Trebuchet MS" panose="020B0703020202090204" pitchFamily="34" charset="0"/>
              </a:rPr>
              <a:t>Ferry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783BFA-A918-E34D-8385-92D4D650E060}"/>
              </a:ext>
            </a:extLst>
          </p:cNvPr>
          <p:cNvSpPr txBox="1"/>
          <p:nvPr/>
        </p:nvSpPr>
        <p:spPr>
          <a:xfrm>
            <a:off x="3056011" y="3700740"/>
            <a:ext cx="950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err="1">
                <a:solidFill>
                  <a:schemeClr val="tx2"/>
                </a:solidFill>
                <a:latin typeface="Trebuchet MS" panose="020B0703020202090204" pitchFamily="34" charset="0"/>
              </a:rPr>
              <a:t>Changamwe</a:t>
            </a:r>
            <a:endParaRPr lang="en-US" sz="900" b="1" dirty="0">
              <a:solidFill>
                <a:schemeClr val="tx2"/>
              </a:solidFill>
              <a:latin typeface="Trebuchet MS" panose="020B070302020209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498E67-C8C6-EC44-AAD2-47F9D3EDAC23}"/>
              </a:ext>
            </a:extLst>
          </p:cNvPr>
          <p:cNvSpPr txBox="1"/>
          <p:nvPr/>
        </p:nvSpPr>
        <p:spPr>
          <a:xfrm>
            <a:off x="5352567" y="5009330"/>
            <a:ext cx="6229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tx2"/>
                </a:solidFill>
                <a:latin typeface="Trebuchet MS" panose="020B0703020202090204" pitchFamily="34" charset="0"/>
              </a:rPr>
              <a:t>Posta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DE87D8-8824-254E-92AE-B2ACEF555A57}"/>
              </a:ext>
            </a:extLst>
          </p:cNvPr>
          <p:cNvSpPr txBox="1"/>
          <p:nvPr/>
        </p:nvSpPr>
        <p:spPr>
          <a:xfrm>
            <a:off x="6555967" y="3469908"/>
            <a:ext cx="8122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tx2"/>
                </a:solidFill>
                <a:latin typeface="Trebuchet MS" panose="020B0703020202090204" pitchFamily="34" charset="0"/>
              </a:rPr>
              <a:t>Bombolulu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A2C09B-AB33-8849-8269-EBB80ACB0E5F}"/>
              </a:ext>
            </a:extLst>
          </p:cNvPr>
          <p:cNvSpPr txBox="1"/>
          <p:nvPr/>
        </p:nvSpPr>
        <p:spPr>
          <a:xfrm>
            <a:off x="1946505" y="2303301"/>
            <a:ext cx="6229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tx2"/>
                </a:solidFill>
                <a:latin typeface="Trebuchet MS" panose="020B0703020202090204" pitchFamily="34" charset="0"/>
              </a:rPr>
              <a:t>Jomvu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DA6C03-0F02-1042-A818-DC768C32F7E4}"/>
              </a:ext>
            </a:extLst>
          </p:cNvPr>
          <p:cNvSpPr txBox="1"/>
          <p:nvPr/>
        </p:nvSpPr>
        <p:spPr>
          <a:xfrm>
            <a:off x="5786212" y="4011015"/>
            <a:ext cx="9061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tx2"/>
                </a:solidFill>
                <a:latin typeface="Trebuchet MS" panose="020B0703020202090204" pitchFamily="34" charset="0"/>
              </a:rPr>
              <a:t>Kongowea</a:t>
            </a:r>
          </a:p>
        </p:txBody>
      </p:sp>
    </p:spTree>
    <p:extLst>
      <p:ext uri="{BB962C8B-B14F-4D97-AF65-F5344CB8AC3E}">
        <p14:creationId xmlns:p14="http://schemas.microsoft.com/office/powerpoint/2010/main" val="14052951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F7809-EB78-CE46-A7F2-38A19794E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 scenarios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97828F-EACE-5144-9B44-73E5E2F25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60475"/>
            <a:ext cx="4040188" cy="639762"/>
          </a:xfrm>
        </p:spPr>
        <p:txBody>
          <a:bodyPr/>
          <a:lstStyle/>
          <a:p>
            <a:r>
              <a:rPr lang="en-US" dirty="0"/>
              <a:t>Scenario 1</a:t>
            </a:r>
          </a:p>
        </p:txBody>
      </p:sp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1EE5B084-35B5-C14D-B2FE-B17DD7893F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386275"/>
            <a:ext cx="4040188" cy="3095911"/>
          </a:xfr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85B90E8-7F72-D747-A6A7-FE023E8574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260475"/>
            <a:ext cx="4041775" cy="639762"/>
          </a:xfrm>
        </p:spPr>
        <p:txBody>
          <a:bodyPr/>
          <a:lstStyle/>
          <a:p>
            <a:r>
              <a:rPr lang="en-US" dirty="0"/>
              <a:t>Scenario 2</a:t>
            </a:r>
          </a:p>
        </p:txBody>
      </p:sp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D4697C0A-CBC3-6C4B-8E81-123F30BB52A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025" y="3375194"/>
            <a:ext cx="4041775" cy="3118074"/>
          </a:xfrm>
        </p:spPr>
      </p:pic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09CB59C3-2613-9B4B-ABEA-920529B6424A}"/>
              </a:ext>
            </a:extLst>
          </p:cNvPr>
          <p:cNvSpPr txBox="1">
            <a:spLocks/>
          </p:cNvSpPr>
          <p:nvPr/>
        </p:nvSpPr>
        <p:spPr>
          <a:xfrm>
            <a:off x="457200" y="1977886"/>
            <a:ext cx="4040188" cy="1408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272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defTabSz="457200" rtl="0" eaLnBrk="1" latinLnBrk="0" hangingPunct="1">
              <a:spcBef>
                <a:spcPts val="8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672"/>
              </a:spcBef>
              <a:spcAft>
                <a:spcPts val="0"/>
              </a:spcAft>
            </a:pPr>
            <a:r>
              <a:rPr lang="en-US" dirty="0"/>
              <a:t>Infrastructure: Phase 1</a:t>
            </a:r>
          </a:p>
          <a:p>
            <a:pPr fontAlgn="auto">
              <a:spcBef>
                <a:spcPts val="672"/>
              </a:spcBef>
              <a:spcAft>
                <a:spcPts val="0"/>
              </a:spcAft>
            </a:pPr>
            <a:r>
              <a:rPr lang="en-US" dirty="0"/>
              <a:t>BRT services: Northern routes</a:t>
            </a:r>
          </a:p>
        </p:txBody>
      </p:sp>
      <p:sp>
        <p:nvSpPr>
          <p:cNvPr id="29" name="Content Placeholder 5">
            <a:extLst>
              <a:ext uri="{FF2B5EF4-FFF2-40B4-BE49-F238E27FC236}">
                <a16:creationId xmlns:a16="http://schemas.microsoft.com/office/drawing/2014/main" id="{F43169BC-D3EB-1945-B0FA-A5C5CF2DB104}"/>
              </a:ext>
            </a:extLst>
          </p:cNvPr>
          <p:cNvSpPr txBox="1">
            <a:spLocks/>
          </p:cNvSpPr>
          <p:nvPr/>
        </p:nvSpPr>
        <p:spPr>
          <a:xfrm>
            <a:off x="4645025" y="1977886"/>
            <a:ext cx="4041775" cy="1408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272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defTabSz="457200" rtl="0" eaLnBrk="1" latinLnBrk="0" hangingPunct="1">
              <a:spcBef>
                <a:spcPts val="8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ea typeface="+mn-ea"/>
                <a:cs typeface="Trebuchet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ea typeface="+mn-ea"/>
                <a:cs typeface="Trebuchet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ea typeface="+mn-ea"/>
                <a:cs typeface="Trebuchet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ea typeface="+mn-ea"/>
                <a:cs typeface="Trebuchet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672"/>
              </a:spcBef>
              <a:spcAft>
                <a:spcPts val="0"/>
              </a:spcAft>
            </a:pPr>
            <a:r>
              <a:rPr lang="en-US" dirty="0"/>
              <a:t>Infrastructure: Phase 1</a:t>
            </a:r>
          </a:p>
          <a:p>
            <a:pPr fontAlgn="auto">
              <a:spcBef>
                <a:spcPts val="672"/>
              </a:spcBef>
              <a:spcAft>
                <a:spcPts val="0"/>
              </a:spcAft>
            </a:pPr>
            <a:r>
              <a:rPr lang="en-US" dirty="0"/>
              <a:t>BRT services: Northern and western routes</a:t>
            </a:r>
          </a:p>
        </p:txBody>
      </p:sp>
    </p:spTree>
    <p:extLst>
      <p:ext uri="{BB962C8B-B14F-4D97-AF65-F5344CB8AC3E}">
        <p14:creationId xmlns:p14="http://schemas.microsoft.com/office/powerpoint/2010/main" val="36642077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53B966E-3040-864C-9C63-FEDE03D9E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 scenario results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76DD23F7-B687-8148-BDBD-4558F1D4F02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29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96886455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641542437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5701765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Trebuchet MS" panose="020B070302020209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rebuchet MS" panose="020B0703020202090204" pitchFamily="34" charset="0"/>
                        </a:rPr>
                        <a:t>Scenario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rebuchet MS" panose="020B0703020202090204" pitchFamily="34" charset="0"/>
                        </a:rPr>
                        <a:t>Scenario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524428"/>
                  </a:ext>
                </a:extLst>
              </a:tr>
              <a:tr h="2138238">
                <a:tc>
                  <a:txBody>
                    <a:bodyPr/>
                    <a:lstStyle/>
                    <a:p>
                      <a:endParaRPr lang="en-US" sz="2000" dirty="0">
                        <a:latin typeface="Trebuchet MS" panose="020B070302020209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rebuchet MS" panose="020B070302020209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rebuchet MS" panose="020B070302020209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176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rebuchet MS" panose="020B0703020202090204" pitchFamily="34" charset="0"/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rebuchet MS" panose="020B0703020202090204" pitchFamily="34" charset="0"/>
                        </a:rPr>
                        <a:t>Northern routes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rebuchet MS" panose="020B0703020202090204" pitchFamily="34" charset="0"/>
                        </a:rPr>
                        <a:t>Northern &amp; western routes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6633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rebuchet MS" panose="020B0703020202090204" pitchFamily="34" charset="0"/>
                        </a:rPr>
                        <a:t>BRT services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Trebuchet MS" panose="020B0703020202090204" pitchFamily="34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Trebuchet MS" panose="020B0703020202090204" pitchFamily="34" charset="0"/>
                        </a:rPr>
                        <a:t>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7757501"/>
                  </a:ext>
                </a:extLst>
              </a:tr>
              <a:tr h="645823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rebuchet MS" panose="020B0703020202090204" pitchFamily="34" charset="0"/>
                        </a:rPr>
                        <a:t>Fleet size (12 m; without reserve)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Trebuchet MS" panose="020B0703020202090204" pitchFamily="34" charset="0"/>
                        </a:rPr>
                        <a:t>160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Trebuchet MS" panose="020B0703020202090204" pitchFamily="34" charset="0"/>
                        </a:rPr>
                        <a:t>232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8750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rebuchet MS" panose="020B0703020202090204" pitchFamily="34" charset="0"/>
                        </a:rPr>
                        <a:t>Daily boardings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Trebuchet MS" panose="020B0703020202090204" pitchFamily="34" charset="0"/>
                        </a:rPr>
                        <a:t>197,000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Trebuchet MS" panose="020B0703020202090204" pitchFamily="34" charset="0"/>
                        </a:rPr>
                        <a:t>245,000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9804889"/>
                  </a:ext>
                </a:extLst>
              </a:tr>
            </a:tbl>
          </a:graphicData>
        </a:graphic>
      </p:graphicFrame>
      <p:pic>
        <p:nvPicPr>
          <p:cNvPr id="10" name="Content Placeholder 23">
            <a:extLst>
              <a:ext uri="{FF2B5EF4-FFF2-40B4-BE49-F238E27FC236}">
                <a16:creationId xmlns:a16="http://schemas.microsoft.com/office/drawing/2014/main" id="{56B164E5-36F7-C347-9398-255712EEE4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7025" y="2008050"/>
            <a:ext cx="2721597" cy="2085502"/>
          </a:xfrm>
          <a:prstGeom prst="rect">
            <a:avLst/>
          </a:prstGeom>
        </p:spPr>
      </p:pic>
      <p:pic>
        <p:nvPicPr>
          <p:cNvPr id="11" name="Content Placeholder 25">
            <a:extLst>
              <a:ext uri="{FF2B5EF4-FFF2-40B4-BE49-F238E27FC236}">
                <a16:creationId xmlns:a16="http://schemas.microsoft.com/office/drawing/2014/main" id="{9BBCC686-CA2A-7B4C-85C9-03989DD848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0235" y="2008050"/>
            <a:ext cx="2703313" cy="208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543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Kanisani</a:t>
            </a:r>
            <a:r>
              <a:rPr lang="en-US" dirty="0"/>
              <a:t> - Before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677E74-6D60-A84F-BD04-447374C9BC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0463"/>
            <a:ext cx="9144000" cy="512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389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Kanisani</a:t>
            </a:r>
            <a:r>
              <a:rPr lang="en-US" dirty="0"/>
              <a:t> - After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F45486-274F-014E-952F-4652FC04F7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0463"/>
            <a:ext cx="9144000" cy="512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0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B78B4A9-0523-8144-8335-F723C4EBD67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C8A166-E9E3-FA45-9B2B-3244B235D0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E9686D-EED7-A44D-A8D2-AB0B271B1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Lights - Existing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091CD7-5999-2B42-A088-ACB82396DE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D212489-CB6C-9D40-8E75-770B3B78D4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9199009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7">
            <a:extLst>
              <a:ext uri="{FF2B5EF4-FFF2-40B4-BE49-F238E27FC236}">
                <a16:creationId xmlns:a16="http://schemas.microsoft.com/office/drawing/2014/main" id="{27D3D81B-11A3-4D42-9CB8-4441A42618B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F6A3880-8EA8-B541-8BF1-E4F74C63D9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A092C8EE-F148-3540-8125-EF8A45D98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Lights - Alternate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5AFBC35-2C35-514A-AB0E-4EDD1D47D7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461987-F81D-184D-9133-29EFA823BB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93252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274A7-EC79-784D-9A70-D833493D7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E" dirty="0"/>
              <a:t>Nairobi BA surveys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17FEC-D6F1-1C4D-8FFC-33139ED8E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E" dirty="0"/>
          </a:p>
        </p:txBody>
      </p:sp>
      <p:pic>
        <p:nvPicPr>
          <p:cNvPr id="4" name="image12.jpg">
            <a:extLst>
              <a:ext uri="{FF2B5EF4-FFF2-40B4-BE49-F238E27FC236}">
                <a16:creationId xmlns:a16="http://schemas.microsoft.com/office/drawing/2014/main" id="{E4BC1092-E28D-E448-A933-A7A8864519B0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86254" y="1470343"/>
            <a:ext cx="6771491" cy="5387657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1287526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IMG_149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62756"/>
            <a:ext cx="4648200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5" descr="IMG_7598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1063" y="1562756"/>
            <a:ext cx="444182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>
            <a:endCxn id="10246" idx="0"/>
          </p:cNvCxnSpPr>
          <p:nvPr/>
        </p:nvCxnSpPr>
        <p:spPr>
          <a:xfrm flipH="1">
            <a:off x="2209800" y="4047762"/>
            <a:ext cx="1371600" cy="10715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6" name="TextBox 9"/>
          <p:cNvSpPr txBox="1">
            <a:spLocks noChangeArrowheads="1"/>
          </p:cNvSpPr>
          <p:nvPr/>
        </p:nvSpPr>
        <p:spPr bwMode="auto">
          <a:xfrm>
            <a:off x="304800" y="5119326"/>
            <a:ext cx="3810000" cy="83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ea typeface="Trebuchet MS" charset="0"/>
                <a:cs typeface="Trebuchet MS" charset="0"/>
                <a:sym typeface="Arial" charset="0"/>
              </a:rPr>
              <a:t>Right-side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ea typeface="Trebuchet MS" charset="0"/>
                <a:cs typeface="Trebuchet MS" charset="0"/>
                <a:sym typeface="Arial" charset="0"/>
              </a:rPr>
              <a:t>level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ea typeface="Trebuchet MS" charset="0"/>
                <a:cs typeface="Trebuchet MS" charset="0"/>
                <a:sym typeface="Arial" charset="0"/>
              </a:rPr>
              <a:t>boarding at BRT stations</a:t>
            </a:r>
            <a:endParaRPr kumimoji="0" lang="mr-I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ea typeface="Trebuchet MS" charset="0"/>
              <a:cs typeface="Trebuchet MS" charset="0"/>
              <a:sym typeface="Arial" charset="0"/>
            </a:endParaRPr>
          </a:p>
        </p:txBody>
      </p:sp>
      <p:sp>
        <p:nvSpPr>
          <p:cNvPr id="10247" name="TextBox 10"/>
          <p:cNvSpPr txBox="1">
            <a:spLocks noChangeArrowheads="1"/>
          </p:cNvSpPr>
          <p:nvPr/>
        </p:nvSpPr>
        <p:spPr bwMode="auto">
          <a:xfrm>
            <a:off x="4691062" y="5215019"/>
            <a:ext cx="3995737" cy="83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" panose="020B0503050000020004" pitchFamily="34" charset="0"/>
                <a:ea typeface="Trebuchet MS" charset="0"/>
                <a:cs typeface="Trebuchet MS" charset="0"/>
                <a:sym typeface="Arial" charset="0"/>
              </a:rPr>
              <a:t>Left-side stepped boarding off the BRT corridor</a:t>
            </a:r>
            <a:endParaRPr kumimoji="0" lang="mr-I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" panose="020B0503050000020004" pitchFamily="34" charset="0"/>
              <a:ea typeface="Trebuchet MS" charset="0"/>
              <a:cs typeface="Trebuchet MS" charset="0"/>
              <a:sym typeface="Arial" charset="0"/>
            </a:endParaRPr>
          </a:p>
        </p:txBody>
      </p:sp>
      <p:cxnSp>
        <p:nvCxnSpPr>
          <p:cNvPr id="12" name="Straight Connector 11"/>
          <p:cNvCxnSpPr>
            <a:endCxn id="10247" idx="0"/>
          </p:cNvCxnSpPr>
          <p:nvPr/>
        </p:nvCxnSpPr>
        <p:spPr>
          <a:xfrm flipH="1">
            <a:off x="6688931" y="4210493"/>
            <a:ext cx="440532" cy="10045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10247" idx="0"/>
          </p:cNvCxnSpPr>
          <p:nvPr/>
        </p:nvCxnSpPr>
        <p:spPr>
          <a:xfrm flipH="1">
            <a:off x="6688931" y="3349256"/>
            <a:ext cx="1997870" cy="18657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Buses equipped to provide direct services</a:t>
            </a:r>
          </a:p>
        </p:txBody>
      </p:sp>
    </p:spTree>
    <p:extLst>
      <p:ext uri="{BB962C8B-B14F-4D97-AF65-F5344CB8AC3E}">
        <p14:creationId xmlns:p14="http://schemas.microsoft.com/office/powerpoint/2010/main" val="1043896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021316-6B49-8D40-BE9A-A7B1BDF5C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E" dirty="0"/>
              <a:t>BRT line 3</a:t>
            </a:r>
          </a:p>
        </p:txBody>
      </p:sp>
    </p:spTree>
    <p:extLst>
      <p:ext uri="{BB962C8B-B14F-4D97-AF65-F5344CB8AC3E}">
        <p14:creationId xmlns:p14="http://schemas.microsoft.com/office/powerpoint/2010/main" val="23474196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41DAB504-3482-1748-ADB5-810AD8263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KE" dirty="0"/>
              <a:t>Dandora, Kariobangi, Pioneer &amp; Mathare</a:t>
            </a:r>
          </a:p>
        </p:txBody>
      </p:sp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360C66E9-2023-A444-AFDE-59D1EDF0E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38" t="2587" r="638" b="7151"/>
          <a:stretch/>
        </p:blipFill>
        <p:spPr>
          <a:xfrm>
            <a:off x="0" y="1160463"/>
            <a:ext cx="9144000" cy="569753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A06EE70-E619-2846-B6A0-7BB32739ED91}"/>
              </a:ext>
            </a:extLst>
          </p:cNvPr>
          <p:cNvSpPr txBox="1"/>
          <p:nvPr/>
        </p:nvSpPr>
        <p:spPr>
          <a:xfrm rot="20522020">
            <a:off x="6693727" y="3004971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rebuchet MS" panose="020B0603020202020204" pitchFamily="34" charset="0"/>
              </a:rPr>
              <a:t>1,100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D19CED0-5DA7-9B44-A62E-5E003594467C}"/>
              </a:ext>
            </a:extLst>
          </p:cNvPr>
          <p:cNvSpPr txBox="1"/>
          <p:nvPr/>
        </p:nvSpPr>
        <p:spPr>
          <a:xfrm rot="20622791">
            <a:off x="6919307" y="360856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rebuchet MS" panose="020B0603020202020204" pitchFamily="34" charset="0"/>
              </a:rPr>
              <a:t>3,600</a:t>
            </a:r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74BD0F0B-11D9-4945-9D5E-061CCC9E0793}"/>
              </a:ext>
            </a:extLst>
          </p:cNvPr>
          <p:cNvSpPr/>
          <p:nvPr/>
        </p:nvSpPr>
        <p:spPr>
          <a:xfrm rot="9687885">
            <a:off x="6877045" y="3589978"/>
            <a:ext cx="720000" cy="1224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Trebuchet MS" panose="020B0603020202020204" pitchFamily="34" charset="0"/>
            </a:endParaRPr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D097800F-9D3B-724B-8137-E58F1D641B14}"/>
              </a:ext>
            </a:extLst>
          </p:cNvPr>
          <p:cNvSpPr/>
          <p:nvPr/>
        </p:nvSpPr>
        <p:spPr>
          <a:xfrm rot="20413277">
            <a:off x="6822589" y="3404694"/>
            <a:ext cx="720000" cy="36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Trebuchet MS" panose="020B0603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53989F9-576B-604E-A8B1-71AA349F73FA}"/>
              </a:ext>
            </a:extLst>
          </p:cNvPr>
          <p:cNvSpPr txBox="1"/>
          <p:nvPr/>
        </p:nvSpPr>
        <p:spPr>
          <a:xfrm rot="4482459">
            <a:off x="4533812" y="604839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rebuchet MS" panose="020B0603020202020204" pitchFamily="34" charset="0"/>
              </a:rPr>
              <a:t>5,200</a:t>
            </a:r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B449D469-043E-9644-A978-862513A7F856}"/>
              </a:ext>
            </a:extLst>
          </p:cNvPr>
          <p:cNvSpPr/>
          <p:nvPr/>
        </p:nvSpPr>
        <p:spPr>
          <a:xfrm rot="4389360">
            <a:off x="5283186" y="5744420"/>
            <a:ext cx="720000" cy="756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Trebuchet MS" panose="020B0603020202020204" pitchFamily="34" charset="0"/>
            </a:endParaRPr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1DAD8322-06CA-AC42-B58E-8FE1FE19AFD2}"/>
              </a:ext>
            </a:extLst>
          </p:cNvPr>
          <p:cNvSpPr/>
          <p:nvPr/>
        </p:nvSpPr>
        <p:spPr>
          <a:xfrm rot="15173783">
            <a:off x="4897388" y="5801496"/>
            <a:ext cx="720000" cy="1764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Trebuchet MS" panose="020B0603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518DF84-F3F2-EF43-8687-AF37599759B8}"/>
              </a:ext>
            </a:extLst>
          </p:cNvPr>
          <p:cNvSpPr txBox="1"/>
          <p:nvPr/>
        </p:nvSpPr>
        <p:spPr>
          <a:xfrm rot="4360592">
            <a:off x="5357164" y="5760813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rebuchet MS" panose="020B0603020202020204" pitchFamily="34" charset="0"/>
              </a:rPr>
              <a:t>2,200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22338E5-D580-6141-B95A-BD70AF9CFB1F}"/>
              </a:ext>
            </a:extLst>
          </p:cNvPr>
          <p:cNvSpPr txBox="1"/>
          <p:nvPr/>
        </p:nvSpPr>
        <p:spPr>
          <a:xfrm rot="5400000">
            <a:off x="4264935" y="2417411"/>
            <a:ext cx="1066800" cy="8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rebuchet MS" panose="020B0603020202020204" pitchFamily="34" charset="0"/>
              </a:rPr>
              <a:t>2,600</a:t>
            </a:r>
          </a:p>
        </p:txBody>
      </p:sp>
      <p:sp>
        <p:nvSpPr>
          <p:cNvPr id="65" name="Right Arrow 64">
            <a:extLst>
              <a:ext uri="{FF2B5EF4-FFF2-40B4-BE49-F238E27FC236}">
                <a16:creationId xmlns:a16="http://schemas.microsoft.com/office/drawing/2014/main" id="{37701F77-4655-8B40-9A6C-D344F141D06B}"/>
              </a:ext>
            </a:extLst>
          </p:cNvPr>
          <p:cNvSpPr/>
          <p:nvPr/>
        </p:nvSpPr>
        <p:spPr>
          <a:xfrm rot="5091216">
            <a:off x="4742832" y="2221081"/>
            <a:ext cx="720000" cy="504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Trebuchet MS" panose="020B0603020202020204" pitchFamily="34" charset="0"/>
            </a:endParaRPr>
          </a:p>
        </p:txBody>
      </p:sp>
      <p:sp>
        <p:nvSpPr>
          <p:cNvPr id="66" name="Right Arrow 65">
            <a:extLst>
              <a:ext uri="{FF2B5EF4-FFF2-40B4-BE49-F238E27FC236}">
                <a16:creationId xmlns:a16="http://schemas.microsoft.com/office/drawing/2014/main" id="{ABEE6AA8-2BB0-3641-86D9-DD83B16A035C}"/>
              </a:ext>
            </a:extLst>
          </p:cNvPr>
          <p:cNvSpPr/>
          <p:nvPr/>
        </p:nvSpPr>
        <p:spPr>
          <a:xfrm rot="16007465">
            <a:off x="4421793" y="2214050"/>
            <a:ext cx="720000" cy="612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Trebuchet MS" panose="020B0603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76BF7D2-5837-A54F-A404-C176C2F3C034}"/>
              </a:ext>
            </a:extLst>
          </p:cNvPr>
          <p:cNvSpPr txBox="1"/>
          <p:nvPr/>
        </p:nvSpPr>
        <p:spPr>
          <a:xfrm rot="5400000">
            <a:off x="4867460" y="2143839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rebuchet MS" panose="020B0603020202020204" pitchFamily="34" charset="0"/>
              </a:rPr>
              <a:t>1,500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BE0940-5C54-3D4E-8AB2-E2DB2EDDD7B4}"/>
              </a:ext>
            </a:extLst>
          </p:cNvPr>
          <p:cNvSpPr txBox="1"/>
          <p:nvPr/>
        </p:nvSpPr>
        <p:spPr>
          <a:xfrm rot="20522020">
            <a:off x="83924" y="379191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rebuchet MS" panose="020B0603020202020204" pitchFamily="34" charset="0"/>
              </a:rPr>
              <a:t>1,100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815B48-6B0E-8647-9DE4-D60EF9ACA462}"/>
              </a:ext>
            </a:extLst>
          </p:cNvPr>
          <p:cNvSpPr txBox="1"/>
          <p:nvPr/>
        </p:nvSpPr>
        <p:spPr>
          <a:xfrm rot="20622791">
            <a:off x="479181" y="4741863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rebuchet MS" panose="020B0603020202020204" pitchFamily="34" charset="0"/>
              </a:rPr>
              <a:t>13,000</a:t>
            </a: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F4BCDB9C-F957-7B43-84F1-40C2FD311F99}"/>
              </a:ext>
            </a:extLst>
          </p:cNvPr>
          <p:cNvSpPr/>
          <p:nvPr/>
        </p:nvSpPr>
        <p:spPr>
          <a:xfrm rot="9687885">
            <a:off x="405794" y="4368641"/>
            <a:ext cx="720000" cy="4392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Trebuchet MS" panose="020B0603020202020204" pitchFamily="34" charset="0"/>
            </a:endParaRPr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56B4E5FE-BF90-9A48-B36A-9BFE5063216D}"/>
              </a:ext>
            </a:extLst>
          </p:cNvPr>
          <p:cNvSpPr/>
          <p:nvPr/>
        </p:nvSpPr>
        <p:spPr>
          <a:xfrm rot="20413277">
            <a:off x="197411" y="4138754"/>
            <a:ext cx="720000" cy="36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1248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BBC6C-82A6-6947-B5C9-DB421C715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E" dirty="0"/>
              <a:t>BRT Line 3 route itineraries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5B832-3362-2E41-B7DF-643032FC3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E"/>
          </a:p>
        </p:txBody>
      </p:sp>
      <p:pic>
        <p:nvPicPr>
          <p:cNvPr id="4" name="Imagem 7" descr="Mapa&#10;&#10;Descrição gerada automaticamente">
            <a:extLst>
              <a:ext uri="{FF2B5EF4-FFF2-40B4-BE49-F238E27FC236}">
                <a16:creationId xmlns:a16="http://schemas.microsoft.com/office/drawing/2014/main" id="{1E13370D-F232-6D46-B72D-38FEDF043B0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9" y="1736726"/>
            <a:ext cx="8790622" cy="475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133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DD04C-6A0D-5B4C-8CEC-141E94F90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E" dirty="0"/>
              <a:t>Juja Rd. only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6A3B4-45B3-5A45-8EF0-EF5E7A99F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117" y="5832088"/>
            <a:ext cx="8629109" cy="657612"/>
          </a:xfrm>
        </p:spPr>
        <p:txBody>
          <a:bodyPr>
            <a:normAutofit fontScale="47500" lnSpcReduction="20000"/>
          </a:bodyPr>
          <a:lstStyle/>
          <a:p>
            <a:r>
              <a:rPr lang="en-GB" dirty="0"/>
              <a:t>M</a:t>
            </a:r>
            <a:r>
              <a:rPr lang="en-KE" dirty="0"/>
              <a:t>ax load 16,000 pphpd</a:t>
            </a:r>
          </a:p>
          <a:p>
            <a:r>
              <a:rPr lang="en-KE" dirty="0"/>
              <a:t>Thika road 29,000 pphpd  		</a:t>
            </a:r>
          </a:p>
        </p:txBody>
      </p:sp>
      <p:pic>
        <p:nvPicPr>
          <p:cNvPr id="4" name="Imagem 1" descr="Mapa&#10;&#10;Descrição gerada automaticamente">
            <a:extLst>
              <a:ext uri="{FF2B5EF4-FFF2-40B4-BE49-F238E27FC236}">
                <a16:creationId xmlns:a16="http://schemas.microsoft.com/office/drawing/2014/main" id="{D050EDB8-26AC-1F45-A98B-3BE828E48A0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7652"/>
            <a:ext cx="4524375" cy="3888740"/>
          </a:xfrm>
          <a:prstGeom prst="rect">
            <a:avLst/>
          </a:prstGeom>
        </p:spPr>
      </p:pic>
      <p:pic>
        <p:nvPicPr>
          <p:cNvPr id="5" name="Imagem 4" descr="Mapa&#10;&#10;Descrição gerada automaticamente">
            <a:extLst>
              <a:ext uri="{FF2B5EF4-FFF2-40B4-BE49-F238E27FC236}">
                <a16:creationId xmlns:a16="http://schemas.microsoft.com/office/drawing/2014/main" id="{AB6B674A-14CB-6249-8F78-C02A2B78C2D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25" y="1807652"/>
            <a:ext cx="4486275" cy="385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484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DD04C-6A0D-5B4C-8CEC-141E94F90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E" dirty="0"/>
              <a:t>Juja Rd. and Outer Ring Rd.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6A3B4-45B3-5A45-8EF0-EF5E7A99F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117" y="5832088"/>
            <a:ext cx="8629109" cy="657612"/>
          </a:xfrm>
        </p:spPr>
        <p:txBody>
          <a:bodyPr>
            <a:normAutofit fontScale="47500" lnSpcReduction="20000"/>
          </a:bodyPr>
          <a:lstStyle/>
          <a:p>
            <a:r>
              <a:rPr lang="en-GB" dirty="0"/>
              <a:t>M</a:t>
            </a:r>
            <a:r>
              <a:rPr lang="en-KE" dirty="0"/>
              <a:t>ax load 23,000 pphpd</a:t>
            </a:r>
          </a:p>
          <a:p>
            <a:r>
              <a:rPr lang="en-KE" dirty="0"/>
              <a:t>Thika road 29,000 pphpd  		</a:t>
            </a:r>
          </a:p>
        </p:txBody>
      </p:sp>
      <p:pic>
        <p:nvPicPr>
          <p:cNvPr id="6" name="Imagem 2" descr="Mapa&#10;&#10;Descrição gerada automaticamente">
            <a:extLst>
              <a:ext uri="{FF2B5EF4-FFF2-40B4-BE49-F238E27FC236}">
                <a16:creationId xmlns:a16="http://schemas.microsoft.com/office/drawing/2014/main" id="{49465E8D-5E6E-2546-A7AA-0F1EA9EE2BA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" y="1687865"/>
            <a:ext cx="4467225" cy="3839845"/>
          </a:xfrm>
          <a:prstGeom prst="rect">
            <a:avLst/>
          </a:prstGeom>
        </p:spPr>
      </p:pic>
      <p:pic>
        <p:nvPicPr>
          <p:cNvPr id="7" name="Imagem 5" descr="Mapa&#10;&#10;Descrição gerada automaticamente">
            <a:extLst>
              <a:ext uri="{FF2B5EF4-FFF2-40B4-BE49-F238E27FC236}">
                <a16:creationId xmlns:a16="http://schemas.microsoft.com/office/drawing/2014/main" id="{31C232C4-15DE-724A-BF29-79306481802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095" y="1687865"/>
            <a:ext cx="4446905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779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DD04C-6A0D-5B4C-8CEC-141E94F90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KE" dirty="0"/>
              <a:t>Juja Rd. Outer Ring Rd. and Jogoo 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6A3B4-45B3-5A45-8EF0-EF5E7A99F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117" y="5832088"/>
            <a:ext cx="8629109" cy="657612"/>
          </a:xfrm>
        </p:spPr>
        <p:txBody>
          <a:bodyPr>
            <a:normAutofit fontScale="47500" lnSpcReduction="20000"/>
          </a:bodyPr>
          <a:lstStyle/>
          <a:p>
            <a:r>
              <a:rPr lang="en-GB" dirty="0"/>
              <a:t>M</a:t>
            </a:r>
            <a:r>
              <a:rPr lang="en-KE" dirty="0"/>
              <a:t>ax load 14,000 pphpd</a:t>
            </a:r>
          </a:p>
          <a:p>
            <a:r>
              <a:rPr lang="en-KE" dirty="0"/>
              <a:t>Thika road 29,000 pphpd  		</a:t>
            </a:r>
          </a:p>
        </p:txBody>
      </p:sp>
      <p:pic>
        <p:nvPicPr>
          <p:cNvPr id="8" name="Imagem 3" descr="Mapa&#10;&#10;Descrição gerada automaticamente">
            <a:extLst>
              <a:ext uri="{FF2B5EF4-FFF2-40B4-BE49-F238E27FC236}">
                <a16:creationId xmlns:a16="http://schemas.microsoft.com/office/drawing/2014/main" id="{7C51695A-5DB8-E943-954B-2AD914A01D7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6519"/>
            <a:ext cx="4533900" cy="3896995"/>
          </a:xfrm>
          <a:prstGeom prst="rect">
            <a:avLst/>
          </a:prstGeom>
        </p:spPr>
      </p:pic>
      <p:pic>
        <p:nvPicPr>
          <p:cNvPr id="9" name="Imagem 6" descr="Mapa&#10;&#10;Descrição gerada automaticamente">
            <a:extLst>
              <a:ext uri="{FF2B5EF4-FFF2-40B4-BE49-F238E27FC236}">
                <a16:creationId xmlns:a16="http://schemas.microsoft.com/office/drawing/2014/main" id="{6A4B68D3-9E33-A94E-9107-A8BB5680290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13499"/>
            <a:ext cx="4572000" cy="393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718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0D2F47-9AB4-C840-B48C-11962DA00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E" dirty="0"/>
              <a:t>N</a:t>
            </a:r>
            <a:r>
              <a:rPr lang="en-GB" dirty="0"/>
              <a:t>a</a:t>
            </a:r>
            <a:r>
              <a:rPr lang="en-KE" dirty="0"/>
              <a:t>irbi CBD matatu scenarios</a:t>
            </a:r>
          </a:p>
        </p:txBody>
      </p:sp>
    </p:spTree>
    <p:extLst>
      <p:ext uri="{BB962C8B-B14F-4D97-AF65-F5344CB8AC3E}">
        <p14:creationId xmlns:p14="http://schemas.microsoft.com/office/powerpoint/2010/main" val="41999224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19D786B-3A51-8C48-A076-8602AE137B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47" b="10453"/>
          <a:stretch/>
        </p:blipFill>
        <p:spPr>
          <a:xfrm>
            <a:off x="358775" y="2129246"/>
            <a:ext cx="8426450" cy="36469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3EB416-26DE-344F-8D50-9A274DC92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62" y="368300"/>
            <a:ext cx="6192837" cy="79216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Alternatives to CBD matatu ban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BD9D342-CEA7-214E-BECD-02AA3FF70B2E}"/>
              </a:ext>
            </a:extLst>
          </p:cNvPr>
          <p:cNvSpPr txBox="1">
            <a:spLocks/>
          </p:cNvSpPr>
          <p:nvPr/>
        </p:nvSpPr>
        <p:spPr>
          <a:xfrm>
            <a:off x="287383" y="1573181"/>
            <a:ext cx="7003567" cy="4491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Fira Sans Medium" panose="020B0503050000020004" pitchFamily="34" charset="0"/>
              </a:rPr>
              <a:t>Existing public transport network in Nairobi city </a:t>
            </a:r>
            <a:r>
              <a:rPr lang="en-US" sz="1800" dirty="0" err="1">
                <a:latin typeface="Fira Sans Medium" panose="020B0503050000020004" pitchFamily="34" charset="0"/>
              </a:rPr>
              <a:t>centre</a:t>
            </a:r>
            <a:endParaRPr lang="en-US" sz="1800" dirty="0">
              <a:latin typeface="Fira Sans Medium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2350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886D14-48D4-9D42-A9FC-C2B10CBA66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47" b="10453"/>
          <a:stretch/>
        </p:blipFill>
        <p:spPr>
          <a:xfrm>
            <a:off x="358775" y="2129245"/>
            <a:ext cx="8426450" cy="36469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3EB416-26DE-344F-8D50-9A274DC92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62" y="368300"/>
            <a:ext cx="6192837" cy="79216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Alternatives to CBD matatu ban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E5EECBA-3F33-EA42-B021-F4DC57400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5" y="5875248"/>
            <a:ext cx="8426450" cy="982752"/>
          </a:xfrm>
        </p:spPr>
        <p:txBody>
          <a:bodyPr>
            <a:normAutofit/>
          </a:bodyPr>
          <a:lstStyle/>
          <a:p>
            <a:r>
              <a:rPr lang="en-US" sz="2000" dirty="0"/>
              <a:t>Average walking time for passengers who transfer in the CBD would increase from 15 to 31 min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BD9D342-CEA7-214E-BECD-02AA3FF70B2E}"/>
              </a:ext>
            </a:extLst>
          </p:cNvPr>
          <p:cNvSpPr txBox="1">
            <a:spLocks/>
          </p:cNvSpPr>
          <p:nvPr/>
        </p:nvSpPr>
        <p:spPr>
          <a:xfrm>
            <a:off x="287383" y="1573181"/>
            <a:ext cx="7562073" cy="4491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Fira Sans Medium" panose="020B0503050000020004" pitchFamily="34" charset="0"/>
              </a:rPr>
              <a:t>Proposed matatu ban: No public transport service to Nairobi CBD</a:t>
            </a:r>
          </a:p>
        </p:txBody>
      </p:sp>
    </p:spTree>
    <p:extLst>
      <p:ext uri="{BB962C8B-B14F-4D97-AF65-F5344CB8AC3E}">
        <p14:creationId xmlns:p14="http://schemas.microsoft.com/office/powerpoint/2010/main" val="295536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F30632-26CD-044C-9838-FD501A8694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3" r="5907"/>
          <a:stretch/>
        </p:blipFill>
        <p:spPr>
          <a:xfrm>
            <a:off x="-1" y="0"/>
            <a:ext cx="9144002" cy="685799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99C0BF-D090-314C-B792-F81FCFF34E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C82480-39E8-DB43-B078-004373A70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Observed boardings &amp; alightings from 1,170 trips on matatus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86D562B-6DDB-3749-898D-CBA627CBA3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9336D4F-42DA-9D4C-B7C6-F23918BE11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5167663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2B267-A780-5445-9B79-197C3E985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63" y="368301"/>
            <a:ext cx="5834062" cy="792162"/>
          </a:xfrm>
        </p:spPr>
        <p:txBody>
          <a:bodyPr>
            <a:normAutofit fontScale="90000"/>
          </a:bodyPr>
          <a:lstStyle/>
          <a:p>
            <a:r>
              <a:rPr lang="en-US"/>
              <a:t>Instead of a ban, introduce cross-town matatu services</a:t>
            </a:r>
            <a:endParaRPr lang="en-K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32AB2C-12EB-4F4A-89FD-39F0F3FA8DF2}"/>
              </a:ext>
            </a:extLst>
          </p:cNvPr>
          <p:cNvSpPr txBox="1"/>
          <p:nvPr/>
        </p:nvSpPr>
        <p:spPr>
          <a:xfrm>
            <a:off x="4499704" y="5469494"/>
            <a:ext cx="4213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ira Sans" panose="020B0503050000020004" pitchFamily="34" charset="0"/>
                <a:cs typeface="Trebuchet MS"/>
              </a:rPr>
              <a:t>Change in boarding activity: </a:t>
            </a:r>
            <a:br>
              <a:rPr lang="en-US" dirty="0">
                <a:latin typeface="Fira Sans" panose="020B0503050000020004" pitchFamily="34" charset="0"/>
                <a:cs typeface="Trebuchet MS"/>
              </a:rPr>
            </a:br>
            <a:r>
              <a:rPr lang="en-US" dirty="0">
                <a:latin typeface="Fira Sans" panose="020B0503050000020004" pitchFamily="34" charset="0"/>
                <a:cs typeface="Trebuchet MS"/>
              </a:rPr>
              <a:t>Green = decrease; red = increase</a:t>
            </a:r>
            <a:endParaRPr lang="en-US" sz="1800" dirty="0">
              <a:solidFill>
                <a:schemeClr val="tx1"/>
              </a:solidFill>
              <a:latin typeface="Fira Sans" panose="020B0503050000020004" pitchFamily="34" charset="0"/>
              <a:cs typeface="Trebuchet M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AC3DCE4-CC08-8E46-86B5-670D92EB2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6" y="1736726"/>
            <a:ext cx="4024939" cy="4752974"/>
          </a:xfrm>
        </p:spPr>
        <p:txBody>
          <a:bodyPr>
            <a:normAutofit fontScale="77500" lnSpcReduction="20000"/>
          </a:bodyPr>
          <a:lstStyle/>
          <a:p>
            <a:pPr marL="285750" indent="-285750"/>
            <a:r>
              <a:rPr lang="en-US" dirty="0"/>
              <a:t>Public transport continues to operate in CBD</a:t>
            </a:r>
          </a:p>
          <a:p>
            <a:pPr marL="285750" indent="-285750"/>
            <a:r>
              <a:rPr lang="en-US" dirty="0"/>
              <a:t>27 new cross-town routes would carry 43% of demand</a:t>
            </a:r>
          </a:p>
          <a:p>
            <a:pPr marL="285750" indent="-285750"/>
            <a:r>
              <a:rPr lang="en-US" dirty="0"/>
              <a:t>156,000 fewer transfers per day compared to matatu ban scenario</a:t>
            </a:r>
          </a:p>
          <a:p>
            <a:pPr marL="285750" indent="-285750"/>
            <a:r>
              <a:rPr lang="en-US" dirty="0"/>
              <a:t>Reduction in matatu volumes in CBD due to cross-town services</a:t>
            </a:r>
            <a:endParaRPr lang="en-KE"/>
          </a:p>
        </p:txBody>
      </p:sp>
      <p:pic>
        <p:nvPicPr>
          <p:cNvPr id="13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42E85EFC-7714-8F42-83E2-D9E20ABD3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736725"/>
            <a:ext cx="4213224" cy="37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906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5850F6-F0D8-544A-AE9C-59F5DDD0F6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Moi Ave, Nairobi - existing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36D7C2-8ECC-524C-BEBD-AE29E43962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12C7833-48FE-C74C-BADE-67AA2BA7DF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5388225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60EAAF-32C5-DB44-80FD-47768CF430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Moi Ave, Nairobi - proposed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CCB6EF-6459-EA4F-AF5D-70EB048D29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K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C671A60-4A99-5D42-A5F4-0884558162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92494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91F15-68A3-2C4B-8720-36DD4871B5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632EE0-3ABE-5E46-B205-6E46B998E8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africa@itdp.org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BE2EEA-73E8-0F44-A891-CC4D322EF1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35" y="5715000"/>
            <a:ext cx="1831843" cy="942090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E3AFA4E-F133-954B-9D86-8CEA95EDBB21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9856" y="5927211"/>
            <a:ext cx="2504014" cy="440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041DD6-65B9-8A48-909F-D70DD6F7C6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691" y="5619630"/>
            <a:ext cx="1031202" cy="99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27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09AD00-912E-9740-958B-F62067914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Stop locations in the model</a:t>
            </a:r>
            <a:endParaRPr lang="en-K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25CE128-4D3D-1744-9FAB-270EE58FA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E"/>
          </a:p>
        </p:txBody>
      </p:sp>
      <p:pic>
        <p:nvPicPr>
          <p:cNvPr id="9" name="image68.png">
            <a:extLst>
              <a:ext uri="{FF2B5EF4-FFF2-40B4-BE49-F238E27FC236}">
                <a16:creationId xmlns:a16="http://schemas.microsoft.com/office/drawing/2014/main" id="{72CA36FA-24D3-9F49-BE7C-E0E738D33CE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8773" y="1701799"/>
            <a:ext cx="8426449" cy="507639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555815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CAAC3-0C55-AC4A-A94C-AFBBC1D31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Boarding &amp; alighting patterns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F68E9B-FEAC-D44F-8A58-5EAAA72B6B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62" y="1550948"/>
            <a:ext cx="7213476" cy="510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40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CAAC3-0C55-AC4A-A94C-AFBBC1D31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Boarding &amp; alighting patterns: CBD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BF6942-161E-0C4A-8095-CE1DC035A6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624" y="1563756"/>
            <a:ext cx="7182751" cy="506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13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4B41E8-BF4D-074F-AF32-5232A8B5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Average speeds from boarding and alighting surveys</a:t>
            </a:r>
            <a:endParaRPr lang="en-KE" dirty="0"/>
          </a:p>
        </p:txBody>
      </p:sp>
      <p:pic>
        <p:nvPicPr>
          <p:cNvPr id="5" name="image37.jpg">
            <a:extLst>
              <a:ext uri="{FF2B5EF4-FFF2-40B4-BE49-F238E27FC236}">
                <a16:creationId xmlns:a16="http://schemas.microsoft.com/office/drawing/2014/main" id="{55AF6BDF-4748-9A4E-A8F8-0CE7CBE906D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45758" y="1393002"/>
            <a:ext cx="6452484" cy="546499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219605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851"/>
      </a:accent1>
      <a:accent2>
        <a:srgbClr val="3B85B8"/>
      </a:accent2>
      <a:accent3>
        <a:srgbClr val="8C089C"/>
      </a:accent3>
      <a:accent4>
        <a:srgbClr val="D63369"/>
      </a:accent4>
      <a:accent5>
        <a:srgbClr val="FF8C00"/>
      </a:accent5>
      <a:accent6>
        <a:srgbClr val="FFB812"/>
      </a:accent6>
      <a:hlink>
        <a:srgbClr val="000000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7875</TotalTime>
  <Words>1037</Words>
  <Application>Microsoft Macintosh PowerPoint</Application>
  <PresentationFormat>On-screen Show (4:3)</PresentationFormat>
  <Paragraphs>423</Paragraphs>
  <Slides>53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Times</vt:lpstr>
      <vt:lpstr>Fira Sans Medium</vt:lpstr>
      <vt:lpstr>Fira Sans</vt:lpstr>
      <vt:lpstr>Calibri</vt:lpstr>
      <vt:lpstr>Arial</vt:lpstr>
      <vt:lpstr>Trebuchet MS</vt:lpstr>
      <vt:lpstr>Office Theme</vt:lpstr>
      <vt:lpstr>Public Transport Service Planning and Infrastructure Sizing</vt:lpstr>
      <vt:lpstr>Planning process</vt:lpstr>
      <vt:lpstr>What is a service plan?</vt:lpstr>
      <vt:lpstr>Nairobi BA surveys</vt:lpstr>
      <vt:lpstr>Observed boardings &amp; alightings from 1,170 trips on matatus</vt:lpstr>
      <vt:lpstr>Stop locations in the model</vt:lpstr>
      <vt:lpstr>Boarding &amp; alighting patterns</vt:lpstr>
      <vt:lpstr>Boarding &amp; alighting patterns: CBD</vt:lpstr>
      <vt:lpstr>Average speeds from boarding and alighting surveys</vt:lpstr>
      <vt:lpstr>Modelled demand</vt:lpstr>
      <vt:lpstr>Modelled passenger volumes</vt:lpstr>
      <vt:lpstr>Modelled passenger volumes</vt:lpstr>
      <vt:lpstr>Proposed services</vt:lpstr>
      <vt:lpstr>B145</vt:lpstr>
      <vt:lpstr>B17B</vt:lpstr>
      <vt:lpstr>Service design</vt:lpstr>
      <vt:lpstr>Proposed BRT services</vt:lpstr>
      <vt:lpstr>Thika Rd design considerations</vt:lpstr>
      <vt:lpstr>BRT services: Summary</vt:lpstr>
      <vt:lpstr>Stations with high demand require passing lanes and independent sub-stops</vt:lpstr>
      <vt:lpstr>High demand stations</vt:lpstr>
      <vt:lpstr>Most stations in Dar es Salaam have two sub-stops</vt:lpstr>
      <vt:lpstr>If saturation is over 40%, add new sub-stops</vt:lpstr>
      <vt:lpstr>Saturation analysis</vt:lpstr>
      <vt:lpstr>Station sub-stops</vt:lpstr>
      <vt:lpstr>Cross section: Thika Rd</vt:lpstr>
      <vt:lpstr>Cross section: Moi Ave near Harambee Ave</vt:lpstr>
      <vt:lpstr>Typical BRT cross-section: Standard 1</vt:lpstr>
      <vt:lpstr>Thika Rd: Existing</vt:lpstr>
      <vt:lpstr>Thika Rd: Proposed</vt:lpstr>
      <vt:lpstr>Mombasa Service scenarios</vt:lpstr>
      <vt:lpstr>Public transport speeds</vt:lpstr>
      <vt:lpstr>BRT corridor identification</vt:lpstr>
      <vt:lpstr>Service scenarios</vt:lpstr>
      <vt:lpstr>Service scenario results</vt:lpstr>
      <vt:lpstr>Kanisani - Before</vt:lpstr>
      <vt:lpstr>Kanisani - After</vt:lpstr>
      <vt:lpstr>Lights - Existing</vt:lpstr>
      <vt:lpstr>Lights - Alternate</vt:lpstr>
      <vt:lpstr>Buses equipped to provide direct services</vt:lpstr>
      <vt:lpstr>BRT line 3</vt:lpstr>
      <vt:lpstr>Dandora, Kariobangi, Pioneer &amp; Mathare</vt:lpstr>
      <vt:lpstr>BRT Line 3 route itineraries</vt:lpstr>
      <vt:lpstr>Juja Rd. only</vt:lpstr>
      <vt:lpstr>Juja Rd. and Outer Ring Rd.</vt:lpstr>
      <vt:lpstr>Juja Rd. Outer Ring Rd. and Jogoo Rd</vt:lpstr>
      <vt:lpstr>Nairbi CBD matatu scenarios</vt:lpstr>
      <vt:lpstr> Alternatives to CBD matatu ban</vt:lpstr>
      <vt:lpstr> Alternatives to CBD matatu ban</vt:lpstr>
      <vt:lpstr>Instead of a ban, introduce cross-town matatu services</vt:lpstr>
      <vt:lpstr>Moi Ave, Nairobi - existing</vt:lpstr>
      <vt:lpstr>Moi Ave, Nairobi - proposed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Kost</dc:creator>
  <cp:lastModifiedBy>Gabriel Gitau</cp:lastModifiedBy>
  <cp:revision>173</cp:revision>
  <dcterms:created xsi:type="dcterms:W3CDTF">2020-02-23T18:27:29Z</dcterms:created>
  <dcterms:modified xsi:type="dcterms:W3CDTF">2021-04-29T09:43:24Z</dcterms:modified>
</cp:coreProperties>
</file>